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58"/>
  </p:notesMasterIdLst>
  <p:sldIdLst>
    <p:sldId id="262" r:id="rId2"/>
    <p:sldId id="271" r:id="rId3"/>
    <p:sldId id="272" r:id="rId4"/>
    <p:sldId id="273" r:id="rId5"/>
    <p:sldId id="270" r:id="rId6"/>
    <p:sldId id="278" r:id="rId7"/>
    <p:sldId id="282" r:id="rId8"/>
    <p:sldId id="281" r:id="rId9"/>
    <p:sldId id="293" r:id="rId10"/>
    <p:sldId id="268" r:id="rId11"/>
    <p:sldId id="283" r:id="rId12"/>
    <p:sldId id="284" r:id="rId13"/>
    <p:sldId id="285" r:id="rId14"/>
    <p:sldId id="286" r:id="rId15"/>
    <p:sldId id="287" r:id="rId16"/>
    <p:sldId id="288" r:id="rId17"/>
    <p:sldId id="275" r:id="rId18"/>
    <p:sldId id="274" r:id="rId19"/>
    <p:sldId id="294" r:id="rId20"/>
    <p:sldId id="296" r:id="rId21"/>
    <p:sldId id="297" r:id="rId22"/>
    <p:sldId id="298" r:id="rId23"/>
    <p:sldId id="299" r:id="rId24"/>
    <p:sldId id="302" r:id="rId25"/>
    <p:sldId id="304" r:id="rId26"/>
    <p:sldId id="305" r:id="rId27"/>
    <p:sldId id="303" r:id="rId28"/>
    <p:sldId id="301" r:id="rId29"/>
    <p:sldId id="308" r:id="rId30"/>
    <p:sldId id="307" r:id="rId31"/>
    <p:sldId id="306" r:id="rId32"/>
    <p:sldId id="269" r:id="rId33"/>
    <p:sldId id="289" r:id="rId34"/>
    <p:sldId id="290" r:id="rId35"/>
    <p:sldId id="309" r:id="rId36"/>
    <p:sldId id="310" r:id="rId37"/>
    <p:sldId id="311" r:id="rId38"/>
    <p:sldId id="316" r:id="rId39"/>
    <p:sldId id="315" r:id="rId40"/>
    <p:sldId id="312" r:id="rId41"/>
    <p:sldId id="313" r:id="rId42"/>
    <p:sldId id="314" r:id="rId43"/>
    <p:sldId id="317" r:id="rId44"/>
    <p:sldId id="318" r:id="rId45"/>
    <p:sldId id="319" r:id="rId46"/>
    <p:sldId id="291" r:id="rId47"/>
    <p:sldId id="320" r:id="rId48"/>
    <p:sldId id="328" r:id="rId49"/>
    <p:sldId id="321" r:id="rId50"/>
    <p:sldId id="322" r:id="rId51"/>
    <p:sldId id="323" r:id="rId52"/>
    <p:sldId id="324" r:id="rId53"/>
    <p:sldId id="325" r:id="rId54"/>
    <p:sldId id="326" r:id="rId55"/>
    <p:sldId id="276" r:id="rId56"/>
    <p:sldId id="327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Jackson-Mead" initials="EJ" lastIdx="3" clrIdx="0"/>
</p:cmAuthorLst>
</file>

<file path=ppt/flatworld.xml><?xml version="1.0" encoding="utf-8"?>
<FlatWorld>Created exclusively for Michael McGee (mmcgee@bmcc.cuny.edu)</FlatWorld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A7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50000" autoAdjust="0"/>
  </p:normalViewPr>
  <p:slideViewPr>
    <p:cSldViewPr snapToGrid="0" snapToObjects="1">
      <p:cViewPr varScale="1">
        <p:scale>
          <a:sx n="103" d="100"/>
          <a:sy n="103" d="100"/>
        </p:scale>
        <p:origin x="72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fwa632eca41dfabe" Type="http://schemas.openxmlformats.org/officeDocument/2006/relationships/flatworld" Target="flatworld.xml"/><Relationship Id="fwa5369f4704e97d" Type="http://schemas.openxmlformats.org/officeDocument/2006/relationships/flatworld" Target="flatworld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2F2DF-5D7A-9948-9B86-29734985691C}" type="datetimeFigureOut">
              <a:rPr lang="en-US" smtClean="0"/>
              <a:pPr/>
              <a:t>6/21/2020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B07D8-2A0C-2D4C-A35C-57D0634ECA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7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47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6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6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6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6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6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6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62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39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59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3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438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36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89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400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4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59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59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21895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86505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04035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3677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16220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5882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24450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70455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8580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971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1362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299870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4649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143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1453" y="1364797"/>
            <a:ext cx="68749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CHAPTER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8278" y="2761246"/>
            <a:ext cx="11287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Helvetica" charset="0"/>
                <a:ea typeface="Helvetica" charset="0"/>
                <a:cs typeface="Helvetica" charset="0"/>
              </a:rPr>
              <a:t>Fertility, Contraception, </a:t>
            </a:r>
          </a:p>
          <a:p>
            <a:r>
              <a:rPr lang="en-US" sz="6000" dirty="0">
                <a:latin typeface="Helvetica" charset="0"/>
                <a:ea typeface="Helvetica" charset="0"/>
                <a:cs typeface="Helvetica" charset="0"/>
              </a:rPr>
              <a:t>and Abortion</a:t>
            </a:r>
          </a:p>
        </p:txBody>
      </p:sp>
    </p:spTree>
    <p:extLst>
      <p:ext uri="{BB962C8B-B14F-4D97-AF65-F5344CB8AC3E}">
        <p14:creationId xmlns:p14="http://schemas.microsoft.com/office/powerpoint/2010/main" val="73714708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31933" y="1162940"/>
            <a:ext cx="4515598" cy="4532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2A1A00"/>
                </a:solidFill>
              </a:rPr>
              <a:t>Endometrium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749271" y="1128451"/>
            <a:ext cx="4680729" cy="4566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Endometrium: the mucous membrane lining the uterus.</a:t>
            </a:r>
          </a:p>
          <a:p>
            <a:r>
              <a:rPr lang="en-US"/>
              <a:t>Composed of three layers of cells:</a:t>
            </a:r>
          </a:p>
          <a:p>
            <a:pPr lvl="1"/>
            <a:r>
              <a:rPr lang="en-US"/>
              <a:t>Stratum basale (deepest) </a:t>
            </a:r>
          </a:p>
          <a:p>
            <a:pPr lvl="1"/>
            <a:r>
              <a:rPr lang="en-US"/>
              <a:t>Stratum spongiosum (middle)</a:t>
            </a:r>
          </a:p>
          <a:p>
            <a:pPr lvl="1"/>
            <a:r>
              <a:rPr lang="en-US"/>
              <a:t>Stratum compactum (surface-most layer)</a:t>
            </a:r>
          </a:p>
          <a:p>
            <a:r>
              <a:rPr lang="en-US"/>
              <a:t>Thickens every time ovulation occurs.</a:t>
            </a:r>
          </a:p>
          <a:p>
            <a:r>
              <a:rPr lang="en-US"/>
              <a:t>Fertilized egg implants into the endometrium and then secretes hormones that cause the uterine lining to thicken.</a:t>
            </a:r>
          </a:p>
        </p:txBody>
      </p:sp>
    </p:spTree>
    <p:extLst>
      <p:ext uri="{BB962C8B-B14F-4D97-AF65-F5344CB8AC3E}">
        <p14:creationId xmlns:p14="http://schemas.microsoft.com/office/powerpoint/2010/main" val="117181199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851669-7281-49C2-8BF0-67BA70EC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95600" y="382385"/>
            <a:ext cx="8534399" cy="1413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/>
              <a:t>Menstruation Stoppage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992B13-74C4-4370-93C5-F5403D944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0"/>
            <a:ext cx="2275119" cy="6858000"/>
          </a:xfrm>
          <a:custGeom>
            <a:avLst/>
            <a:gdLst>
              <a:gd name="connsiteX0" fmla="*/ 0 w 2275119"/>
              <a:gd name="connsiteY0" fmla="*/ 0 h 6858000"/>
              <a:gd name="connsiteX1" fmla="*/ 1389294 w 2275119"/>
              <a:gd name="connsiteY1" fmla="*/ 0 h 6858000"/>
              <a:gd name="connsiteX2" fmla="*/ 1556068 w 2275119"/>
              <a:gd name="connsiteY2" fmla="*/ 0 h 6858000"/>
              <a:gd name="connsiteX3" fmla="*/ 2098907 w 2275119"/>
              <a:gd name="connsiteY3" fmla="*/ 0 h 6858000"/>
              <a:gd name="connsiteX4" fmla="*/ 2100494 w 2275119"/>
              <a:gd name="connsiteY4" fmla="*/ 68263 h 6858000"/>
              <a:gd name="connsiteX5" fmla="*/ 2108432 w 2275119"/>
              <a:gd name="connsiteY5" fmla="*/ 128588 h 6858000"/>
              <a:gd name="connsiteX6" fmla="*/ 2119544 w 2275119"/>
              <a:gd name="connsiteY6" fmla="*/ 180975 h 6858000"/>
              <a:gd name="connsiteX7" fmla="*/ 2133832 w 2275119"/>
              <a:gd name="connsiteY7" fmla="*/ 227013 h 6858000"/>
              <a:gd name="connsiteX8" fmla="*/ 2149707 w 2275119"/>
              <a:gd name="connsiteY8" fmla="*/ 268288 h 6858000"/>
              <a:gd name="connsiteX9" fmla="*/ 2168757 w 2275119"/>
              <a:gd name="connsiteY9" fmla="*/ 304800 h 6858000"/>
              <a:gd name="connsiteX10" fmla="*/ 2187807 w 2275119"/>
              <a:gd name="connsiteY10" fmla="*/ 342900 h 6858000"/>
              <a:gd name="connsiteX11" fmla="*/ 2206857 w 2275119"/>
              <a:gd name="connsiteY11" fmla="*/ 381000 h 6858000"/>
              <a:gd name="connsiteX12" fmla="*/ 2222732 w 2275119"/>
              <a:gd name="connsiteY12" fmla="*/ 417513 h 6858000"/>
              <a:gd name="connsiteX13" fmla="*/ 2238607 w 2275119"/>
              <a:gd name="connsiteY13" fmla="*/ 458788 h 6858000"/>
              <a:gd name="connsiteX14" fmla="*/ 2254482 w 2275119"/>
              <a:gd name="connsiteY14" fmla="*/ 504825 h 6858000"/>
              <a:gd name="connsiteX15" fmla="*/ 2265594 w 2275119"/>
              <a:gd name="connsiteY15" fmla="*/ 557213 h 6858000"/>
              <a:gd name="connsiteX16" fmla="*/ 2271944 w 2275119"/>
              <a:gd name="connsiteY16" fmla="*/ 617538 h 6858000"/>
              <a:gd name="connsiteX17" fmla="*/ 2275119 w 2275119"/>
              <a:gd name="connsiteY17" fmla="*/ 685800 h 6858000"/>
              <a:gd name="connsiteX18" fmla="*/ 2271944 w 2275119"/>
              <a:gd name="connsiteY18" fmla="*/ 754063 h 6858000"/>
              <a:gd name="connsiteX19" fmla="*/ 2265594 w 2275119"/>
              <a:gd name="connsiteY19" fmla="*/ 814388 h 6858000"/>
              <a:gd name="connsiteX20" fmla="*/ 2254482 w 2275119"/>
              <a:gd name="connsiteY20" fmla="*/ 866775 h 6858000"/>
              <a:gd name="connsiteX21" fmla="*/ 2238607 w 2275119"/>
              <a:gd name="connsiteY21" fmla="*/ 912813 h 6858000"/>
              <a:gd name="connsiteX22" fmla="*/ 2222732 w 2275119"/>
              <a:gd name="connsiteY22" fmla="*/ 954088 h 6858000"/>
              <a:gd name="connsiteX23" fmla="*/ 2206857 w 2275119"/>
              <a:gd name="connsiteY23" fmla="*/ 990600 h 6858000"/>
              <a:gd name="connsiteX24" fmla="*/ 2187807 w 2275119"/>
              <a:gd name="connsiteY24" fmla="*/ 1028700 h 6858000"/>
              <a:gd name="connsiteX25" fmla="*/ 2168757 w 2275119"/>
              <a:gd name="connsiteY25" fmla="*/ 1066800 h 6858000"/>
              <a:gd name="connsiteX26" fmla="*/ 2149707 w 2275119"/>
              <a:gd name="connsiteY26" fmla="*/ 1103313 h 6858000"/>
              <a:gd name="connsiteX27" fmla="*/ 2133832 w 2275119"/>
              <a:gd name="connsiteY27" fmla="*/ 1144588 h 6858000"/>
              <a:gd name="connsiteX28" fmla="*/ 2119544 w 2275119"/>
              <a:gd name="connsiteY28" fmla="*/ 1190625 h 6858000"/>
              <a:gd name="connsiteX29" fmla="*/ 2108432 w 2275119"/>
              <a:gd name="connsiteY29" fmla="*/ 1243013 h 6858000"/>
              <a:gd name="connsiteX30" fmla="*/ 2100494 w 2275119"/>
              <a:gd name="connsiteY30" fmla="*/ 1303338 h 6858000"/>
              <a:gd name="connsiteX31" fmla="*/ 2098907 w 2275119"/>
              <a:gd name="connsiteY31" fmla="*/ 1371600 h 6858000"/>
              <a:gd name="connsiteX32" fmla="*/ 2100494 w 2275119"/>
              <a:gd name="connsiteY32" fmla="*/ 1439863 h 6858000"/>
              <a:gd name="connsiteX33" fmla="*/ 2108432 w 2275119"/>
              <a:gd name="connsiteY33" fmla="*/ 1500188 h 6858000"/>
              <a:gd name="connsiteX34" fmla="*/ 2119544 w 2275119"/>
              <a:gd name="connsiteY34" fmla="*/ 1552575 h 6858000"/>
              <a:gd name="connsiteX35" fmla="*/ 2133832 w 2275119"/>
              <a:gd name="connsiteY35" fmla="*/ 1598613 h 6858000"/>
              <a:gd name="connsiteX36" fmla="*/ 2149707 w 2275119"/>
              <a:gd name="connsiteY36" fmla="*/ 1639888 h 6858000"/>
              <a:gd name="connsiteX37" fmla="*/ 2168757 w 2275119"/>
              <a:gd name="connsiteY37" fmla="*/ 1676400 h 6858000"/>
              <a:gd name="connsiteX38" fmla="*/ 2187807 w 2275119"/>
              <a:gd name="connsiteY38" fmla="*/ 1714500 h 6858000"/>
              <a:gd name="connsiteX39" fmla="*/ 2206857 w 2275119"/>
              <a:gd name="connsiteY39" fmla="*/ 1752600 h 6858000"/>
              <a:gd name="connsiteX40" fmla="*/ 2222732 w 2275119"/>
              <a:gd name="connsiteY40" fmla="*/ 1789113 h 6858000"/>
              <a:gd name="connsiteX41" fmla="*/ 2238607 w 2275119"/>
              <a:gd name="connsiteY41" fmla="*/ 1830388 h 6858000"/>
              <a:gd name="connsiteX42" fmla="*/ 2254482 w 2275119"/>
              <a:gd name="connsiteY42" fmla="*/ 1876425 h 6858000"/>
              <a:gd name="connsiteX43" fmla="*/ 2265594 w 2275119"/>
              <a:gd name="connsiteY43" fmla="*/ 1928813 h 6858000"/>
              <a:gd name="connsiteX44" fmla="*/ 2271944 w 2275119"/>
              <a:gd name="connsiteY44" fmla="*/ 1989138 h 6858000"/>
              <a:gd name="connsiteX45" fmla="*/ 2275119 w 2275119"/>
              <a:gd name="connsiteY45" fmla="*/ 2057400 h 6858000"/>
              <a:gd name="connsiteX46" fmla="*/ 2271944 w 2275119"/>
              <a:gd name="connsiteY46" fmla="*/ 2125663 h 6858000"/>
              <a:gd name="connsiteX47" fmla="*/ 2265594 w 2275119"/>
              <a:gd name="connsiteY47" fmla="*/ 2185988 h 6858000"/>
              <a:gd name="connsiteX48" fmla="*/ 2254482 w 2275119"/>
              <a:gd name="connsiteY48" fmla="*/ 2238375 h 6858000"/>
              <a:gd name="connsiteX49" fmla="*/ 2238607 w 2275119"/>
              <a:gd name="connsiteY49" fmla="*/ 2284413 h 6858000"/>
              <a:gd name="connsiteX50" fmla="*/ 2222732 w 2275119"/>
              <a:gd name="connsiteY50" fmla="*/ 2325688 h 6858000"/>
              <a:gd name="connsiteX51" fmla="*/ 2206857 w 2275119"/>
              <a:gd name="connsiteY51" fmla="*/ 2362200 h 6858000"/>
              <a:gd name="connsiteX52" fmla="*/ 2187807 w 2275119"/>
              <a:gd name="connsiteY52" fmla="*/ 2400300 h 6858000"/>
              <a:gd name="connsiteX53" fmla="*/ 2168757 w 2275119"/>
              <a:gd name="connsiteY53" fmla="*/ 2438400 h 6858000"/>
              <a:gd name="connsiteX54" fmla="*/ 2149707 w 2275119"/>
              <a:gd name="connsiteY54" fmla="*/ 2474913 h 6858000"/>
              <a:gd name="connsiteX55" fmla="*/ 2133832 w 2275119"/>
              <a:gd name="connsiteY55" fmla="*/ 2516188 h 6858000"/>
              <a:gd name="connsiteX56" fmla="*/ 2119544 w 2275119"/>
              <a:gd name="connsiteY56" fmla="*/ 2562225 h 6858000"/>
              <a:gd name="connsiteX57" fmla="*/ 2108432 w 2275119"/>
              <a:gd name="connsiteY57" fmla="*/ 2614613 h 6858000"/>
              <a:gd name="connsiteX58" fmla="*/ 2100494 w 2275119"/>
              <a:gd name="connsiteY58" fmla="*/ 2674938 h 6858000"/>
              <a:gd name="connsiteX59" fmla="*/ 2098907 w 2275119"/>
              <a:gd name="connsiteY59" fmla="*/ 2743200 h 6858000"/>
              <a:gd name="connsiteX60" fmla="*/ 2100494 w 2275119"/>
              <a:gd name="connsiteY60" fmla="*/ 2811463 h 6858000"/>
              <a:gd name="connsiteX61" fmla="*/ 2108432 w 2275119"/>
              <a:gd name="connsiteY61" fmla="*/ 2871788 h 6858000"/>
              <a:gd name="connsiteX62" fmla="*/ 2119544 w 2275119"/>
              <a:gd name="connsiteY62" fmla="*/ 2924175 h 6858000"/>
              <a:gd name="connsiteX63" fmla="*/ 2133832 w 2275119"/>
              <a:gd name="connsiteY63" fmla="*/ 2970213 h 6858000"/>
              <a:gd name="connsiteX64" fmla="*/ 2149707 w 2275119"/>
              <a:gd name="connsiteY64" fmla="*/ 3011488 h 6858000"/>
              <a:gd name="connsiteX65" fmla="*/ 2168757 w 2275119"/>
              <a:gd name="connsiteY65" fmla="*/ 3048000 h 6858000"/>
              <a:gd name="connsiteX66" fmla="*/ 2187807 w 2275119"/>
              <a:gd name="connsiteY66" fmla="*/ 3086100 h 6858000"/>
              <a:gd name="connsiteX67" fmla="*/ 2206857 w 2275119"/>
              <a:gd name="connsiteY67" fmla="*/ 3124200 h 6858000"/>
              <a:gd name="connsiteX68" fmla="*/ 2222732 w 2275119"/>
              <a:gd name="connsiteY68" fmla="*/ 3160713 h 6858000"/>
              <a:gd name="connsiteX69" fmla="*/ 2238607 w 2275119"/>
              <a:gd name="connsiteY69" fmla="*/ 3201988 h 6858000"/>
              <a:gd name="connsiteX70" fmla="*/ 2254482 w 2275119"/>
              <a:gd name="connsiteY70" fmla="*/ 3248025 h 6858000"/>
              <a:gd name="connsiteX71" fmla="*/ 2265594 w 2275119"/>
              <a:gd name="connsiteY71" fmla="*/ 3300413 h 6858000"/>
              <a:gd name="connsiteX72" fmla="*/ 2271944 w 2275119"/>
              <a:gd name="connsiteY72" fmla="*/ 3360738 h 6858000"/>
              <a:gd name="connsiteX73" fmla="*/ 2275119 w 2275119"/>
              <a:gd name="connsiteY73" fmla="*/ 3427413 h 6858000"/>
              <a:gd name="connsiteX74" fmla="*/ 2271944 w 2275119"/>
              <a:gd name="connsiteY74" fmla="*/ 3497263 h 6858000"/>
              <a:gd name="connsiteX75" fmla="*/ 2265594 w 2275119"/>
              <a:gd name="connsiteY75" fmla="*/ 3557588 h 6858000"/>
              <a:gd name="connsiteX76" fmla="*/ 2254482 w 2275119"/>
              <a:gd name="connsiteY76" fmla="*/ 3609975 h 6858000"/>
              <a:gd name="connsiteX77" fmla="*/ 2238607 w 2275119"/>
              <a:gd name="connsiteY77" fmla="*/ 3656013 h 6858000"/>
              <a:gd name="connsiteX78" fmla="*/ 2222732 w 2275119"/>
              <a:gd name="connsiteY78" fmla="*/ 3697288 h 6858000"/>
              <a:gd name="connsiteX79" fmla="*/ 2206857 w 2275119"/>
              <a:gd name="connsiteY79" fmla="*/ 3733800 h 6858000"/>
              <a:gd name="connsiteX80" fmla="*/ 2187807 w 2275119"/>
              <a:gd name="connsiteY80" fmla="*/ 3771900 h 6858000"/>
              <a:gd name="connsiteX81" fmla="*/ 2168757 w 2275119"/>
              <a:gd name="connsiteY81" fmla="*/ 3810000 h 6858000"/>
              <a:gd name="connsiteX82" fmla="*/ 2149707 w 2275119"/>
              <a:gd name="connsiteY82" fmla="*/ 3846513 h 6858000"/>
              <a:gd name="connsiteX83" fmla="*/ 2133832 w 2275119"/>
              <a:gd name="connsiteY83" fmla="*/ 3887788 h 6858000"/>
              <a:gd name="connsiteX84" fmla="*/ 2119544 w 2275119"/>
              <a:gd name="connsiteY84" fmla="*/ 3933825 h 6858000"/>
              <a:gd name="connsiteX85" fmla="*/ 2108432 w 2275119"/>
              <a:gd name="connsiteY85" fmla="*/ 3986213 h 6858000"/>
              <a:gd name="connsiteX86" fmla="*/ 2100494 w 2275119"/>
              <a:gd name="connsiteY86" fmla="*/ 4046538 h 6858000"/>
              <a:gd name="connsiteX87" fmla="*/ 2098907 w 2275119"/>
              <a:gd name="connsiteY87" fmla="*/ 4114800 h 6858000"/>
              <a:gd name="connsiteX88" fmla="*/ 2100494 w 2275119"/>
              <a:gd name="connsiteY88" fmla="*/ 4183063 h 6858000"/>
              <a:gd name="connsiteX89" fmla="*/ 2108432 w 2275119"/>
              <a:gd name="connsiteY89" fmla="*/ 4243388 h 6858000"/>
              <a:gd name="connsiteX90" fmla="*/ 2119544 w 2275119"/>
              <a:gd name="connsiteY90" fmla="*/ 4295775 h 6858000"/>
              <a:gd name="connsiteX91" fmla="*/ 2133832 w 2275119"/>
              <a:gd name="connsiteY91" fmla="*/ 4341813 h 6858000"/>
              <a:gd name="connsiteX92" fmla="*/ 2149707 w 2275119"/>
              <a:gd name="connsiteY92" fmla="*/ 4383088 h 6858000"/>
              <a:gd name="connsiteX93" fmla="*/ 2168757 w 2275119"/>
              <a:gd name="connsiteY93" fmla="*/ 4419600 h 6858000"/>
              <a:gd name="connsiteX94" fmla="*/ 2206857 w 2275119"/>
              <a:gd name="connsiteY94" fmla="*/ 4495800 h 6858000"/>
              <a:gd name="connsiteX95" fmla="*/ 2222732 w 2275119"/>
              <a:gd name="connsiteY95" fmla="*/ 4532313 h 6858000"/>
              <a:gd name="connsiteX96" fmla="*/ 2238607 w 2275119"/>
              <a:gd name="connsiteY96" fmla="*/ 4573588 h 6858000"/>
              <a:gd name="connsiteX97" fmla="*/ 2254482 w 2275119"/>
              <a:gd name="connsiteY97" fmla="*/ 4619625 h 6858000"/>
              <a:gd name="connsiteX98" fmla="*/ 2265594 w 2275119"/>
              <a:gd name="connsiteY98" fmla="*/ 4672013 h 6858000"/>
              <a:gd name="connsiteX99" fmla="*/ 2271944 w 2275119"/>
              <a:gd name="connsiteY99" fmla="*/ 4732338 h 6858000"/>
              <a:gd name="connsiteX100" fmla="*/ 2275119 w 2275119"/>
              <a:gd name="connsiteY100" fmla="*/ 4800600 h 6858000"/>
              <a:gd name="connsiteX101" fmla="*/ 2271944 w 2275119"/>
              <a:gd name="connsiteY101" fmla="*/ 4868863 h 6858000"/>
              <a:gd name="connsiteX102" fmla="*/ 2265594 w 2275119"/>
              <a:gd name="connsiteY102" fmla="*/ 4929188 h 6858000"/>
              <a:gd name="connsiteX103" fmla="*/ 2254482 w 2275119"/>
              <a:gd name="connsiteY103" fmla="*/ 4981575 h 6858000"/>
              <a:gd name="connsiteX104" fmla="*/ 2238607 w 2275119"/>
              <a:gd name="connsiteY104" fmla="*/ 5027613 h 6858000"/>
              <a:gd name="connsiteX105" fmla="*/ 2222732 w 2275119"/>
              <a:gd name="connsiteY105" fmla="*/ 5068888 h 6858000"/>
              <a:gd name="connsiteX106" fmla="*/ 2206857 w 2275119"/>
              <a:gd name="connsiteY106" fmla="*/ 5105400 h 6858000"/>
              <a:gd name="connsiteX107" fmla="*/ 2187807 w 2275119"/>
              <a:gd name="connsiteY107" fmla="*/ 5143500 h 6858000"/>
              <a:gd name="connsiteX108" fmla="*/ 2168757 w 2275119"/>
              <a:gd name="connsiteY108" fmla="*/ 5181600 h 6858000"/>
              <a:gd name="connsiteX109" fmla="*/ 2149707 w 2275119"/>
              <a:gd name="connsiteY109" fmla="*/ 5218113 h 6858000"/>
              <a:gd name="connsiteX110" fmla="*/ 2133832 w 2275119"/>
              <a:gd name="connsiteY110" fmla="*/ 5259388 h 6858000"/>
              <a:gd name="connsiteX111" fmla="*/ 2119544 w 2275119"/>
              <a:gd name="connsiteY111" fmla="*/ 5305425 h 6858000"/>
              <a:gd name="connsiteX112" fmla="*/ 2108432 w 2275119"/>
              <a:gd name="connsiteY112" fmla="*/ 5357813 h 6858000"/>
              <a:gd name="connsiteX113" fmla="*/ 2100494 w 2275119"/>
              <a:gd name="connsiteY113" fmla="*/ 5418138 h 6858000"/>
              <a:gd name="connsiteX114" fmla="*/ 2098907 w 2275119"/>
              <a:gd name="connsiteY114" fmla="*/ 5486400 h 6858000"/>
              <a:gd name="connsiteX115" fmla="*/ 2100494 w 2275119"/>
              <a:gd name="connsiteY115" fmla="*/ 5554663 h 6858000"/>
              <a:gd name="connsiteX116" fmla="*/ 2108432 w 2275119"/>
              <a:gd name="connsiteY116" fmla="*/ 5614988 h 6858000"/>
              <a:gd name="connsiteX117" fmla="*/ 2119544 w 2275119"/>
              <a:gd name="connsiteY117" fmla="*/ 5667375 h 6858000"/>
              <a:gd name="connsiteX118" fmla="*/ 2133832 w 2275119"/>
              <a:gd name="connsiteY118" fmla="*/ 5713413 h 6858000"/>
              <a:gd name="connsiteX119" fmla="*/ 2149707 w 2275119"/>
              <a:gd name="connsiteY119" fmla="*/ 5754688 h 6858000"/>
              <a:gd name="connsiteX120" fmla="*/ 2168757 w 2275119"/>
              <a:gd name="connsiteY120" fmla="*/ 5791200 h 6858000"/>
              <a:gd name="connsiteX121" fmla="*/ 2187807 w 2275119"/>
              <a:gd name="connsiteY121" fmla="*/ 5829300 h 6858000"/>
              <a:gd name="connsiteX122" fmla="*/ 2206857 w 2275119"/>
              <a:gd name="connsiteY122" fmla="*/ 5867400 h 6858000"/>
              <a:gd name="connsiteX123" fmla="*/ 2222732 w 2275119"/>
              <a:gd name="connsiteY123" fmla="*/ 5903913 h 6858000"/>
              <a:gd name="connsiteX124" fmla="*/ 2238607 w 2275119"/>
              <a:gd name="connsiteY124" fmla="*/ 5945188 h 6858000"/>
              <a:gd name="connsiteX125" fmla="*/ 2254482 w 2275119"/>
              <a:gd name="connsiteY125" fmla="*/ 5991225 h 6858000"/>
              <a:gd name="connsiteX126" fmla="*/ 2265594 w 2275119"/>
              <a:gd name="connsiteY126" fmla="*/ 6043613 h 6858000"/>
              <a:gd name="connsiteX127" fmla="*/ 2271944 w 2275119"/>
              <a:gd name="connsiteY127" fmla="*/ 6103938 h 6858000"/>
              <a:gd name="connsiteX128" fmla="*/ 2275119 w 2275119"/>
              <a:gd name="connsiteY128" fmla="*/ 6172200 h 6858000"/>
              <a:gd name="connsiteX129" fmla="*/ 2271944 w 2275119"/>
              <a:gd name="connsiteY129" fmla="*/ 6240463 h 6858000"/>
              <a:gd name="connsiteX130" fmla="*/ 2265594 w 2275119"/>
              <a:gd name="connsiteY130" fmla="*/ 6300788 h 6858000"/>
              <a:gd name="connsiteX131" fmla="*/ 2254482 w 2275119"/>
              <a:gd name="connsiteY131" fmla="*/ 6353175 h 6858000"/>
              <a:gd name="connsiteX132" fmla="*/ 2238607 w 2275119"/>
              <a:gd name="connsiteY132" fmla="*/ 6399213 h 6858000"/>
              <a:gd name="connsiteX133" fmla="*/ 2222732 w 2275119"/>
              <a:gd name="connsiteY133" fmla="*/ 6440488 h 6858000"/>
              <a:gd name="connsiteX134" fmla="*/ 2206857 w 2275119"/>
              <a:gd name="connsiteY134" fmla="*/ 6477000 h 6858000"/>
              <a:gd name="connsiteX135" fmla="*/ 2187807 w 2275119"/>
              <a:gd name="connsiteY135" fmla="*/ 6515100 h 6858000"/>
              <a:gd name="connsiteX136" fmla="*/ 2168757 w 2275119"/>
              <a:gd name="connsiteY136" fmla="*/ 6553200 h 6858000"/>
              <a:gd name="connsiteX137" fmla="*/ 2149707 w 2275119"/>
              <a:gd name="connsiteY137" fmla="*/ 6589713 h 6858000"/>
              <a:gd name="connsiteX138" fmla="*/ 2133832 w 2275119"/>
              <a:gd name="connsiteY138" fmla="*/ 6630988 h 6858000"/>
              <a:gd name="connsiteX139" fmla="*/ 2119544 w 2275119"/>
              <a:gd name="connsiteY139" fmla="*/ 6677025 h 6858000"/>
              <a:gd name="connsiteX140" fmla="*/ 2108432 w 2275119"/>
              <a:gd name="connsiteY140" fmla="*/ 6729413 h 6858000"/>
              <a:gd name="connsiteX141" fmla="*/ 2100494 w 2275119"/>
              <a:gd name="connsiteY141" fmla="*/ 6789738 h 6858000"/>
              <a:gd name="connsiteX142" fmla="*/ 2098907 w 2275119"/>
              <a:gd name="connsiteY142" fmla="*/ 6858000 h 6858000"/>
              <a:gd name="connsiteX143" fmla="*/ 1556068 w 2275119"/>
              <a:gd name="connsiteY143" fmla="*/ 6858000 h 6858000"/>
              <a:gd name="connsiteX144" fmla="*/ 1389294 w 2275119"/>
              <a:gd name="connsiteY144" fmla="*/ 6858000 h 6858000"/>
              <a:gd name="connsiteX145" fmla="*/ 0 w 2275119"/>
              <a:gd name="connsiteY1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275119" h="6858000">
                <a:moveTo>
                  <a:pt x="0" y="0"/>
                </a:moveTo>
                <a:lnTo>
                  <a:pt x="1389294" y="0"/>
                </a:lnTo>
                <a:lnTo>
                  <a:pt x="1556068" y="0"/>
                </a:lnTo>
                <a:lnTo>
                  <a:pt x="2098907" y="0"/>
                </a:lnTo>
                <a:lnTo>
                  <a:pt x="2100494" y="68263"/>
                </a:lnTo>
                <a:lnTo>
                  <a:pt x="2108432" y="128588"/>
                </a:lnTo>
                <a:lnTo>
                  <a:pt x="2119544" y="180975"/>
                </a:lnTo>
                <a:lnTo>
                  <a:pt x="2133832" y="227013"/>
                </a:lnTo>
                <a:lnTo>
                  <a:pt x="2149707" y="268288"/>
                </a:lnTo>
                <a:lnTo>
                  <a:pt x="2168757" y="304800"/>
                </a:lnTo>
                <a:lnTo>
                  <a:pt x="2187807" y="342900"/>
                </a:lnTo>
                <a:lnTo>
                  <a:pt x="2206857" y="381000"/>
                </a:lnTo>
                <a:lnTo>
                  <a:pt x="2222732" y="417513"/>
                </a:lnTo>
                <a:lnTo>
                  <a:pt x="2238607" y="458788"/>
                </a:lnTo>
                <a:lnTo>
                  <a:pt x="2254482" y="504825"/>
                </a:lnTo>
                <a:lnTo>
                  <a:pt x="2265594" y="557213"/>
                </a:lnTo>
                <a:lnTo>
                  <a:pt x="2271944" y="617538"/>
                </a:lnTo>
                <a:lnTo>
                  <a:pt x="2275119" y="685800"/>
                </a:lnTo>
                <a:lnTo>
                  <a:pt x="2271944" y="754063"/>
                </a:lnTo>
                <a:lnTo>
                  <a:pt x="2265594" y="814388"/>
                </a:lnTo>
                <a:lnTo>
                  <a:pt x="2254482" y="866775"/>
                </a:lnTo>
                <a:lnTo>
                  <a:pt x="2238607" y="912813"/>
                </a:lnTo>
                <a:lnTo>
                  <a:pt x="2222732" y="954088"/>
                </a:lnTo>
                <a:lnTo>
                  <a:pt x="2206857" y="990600"/>
                </a:lnTo>
                <a:lnTo>
                  <a:pt x="2187807" y="1028700"/>
                </a:lnTo>
                <a:lnTo>
                  <a:pt x="2168757" y="1066800"/>
                </a:lnTo>
                <a:lnTo>
                  <a:pt x="2149707" y="1103313"/>
                </a:lnTo>
                <a:lnTo>
                  <a:pt x="2133832" y="1144588"/>
                </a:lnTo>
                <a:lnTo>
                  <a:pt x="2119544" y="1190625"/>
                </a:lnTo>
                <a:lnTo>
                  <a:pt x="2108432" y="1243013"/>
                </a:lnTo>
                <a:lnTo>
                  <a:pt x="2100494" y="1303338"/>
                </a:lnTo>
                <a:lnTo>
                  <a:pt x="2098907" y="1371600"/>
                </a:lnTo>
                <a:lnTo>
                  <a:pt x="2100494" y="1439863"/>
                </a:lnTo>
                <a:lnTo>
                  <a:pt x="2108432" y="1500188"/>
                </a:lnTo>
                <a:lnTo>
                  <a:pt x="2119544" y="1552575"/>
                </a:lnTo>
                <a:lnTo>
                  <a:pt x="2133832" y="1598613"/>
                </a:lnTo>
                <a:lnTo>
                  <a:pt x="2149707" y="1639888"/>
                </a:lnTo>
                <a:lnTo>
                  <a:pt x="2168757" y="1676400"/>
                </a:lnTo>
                <a:lnTo>
                  <a:pt x="2187807" y="1714500"/>
                </a:lnTo>
                <a:lnTo>
                  <a:pt x="2206857" y="1752600"/>
                </a:lnTo>
                <a:lnTo>
                  <a:pt x="2222732" y="1789113"/>
                </a:lnTo>
                <a:lnTo>
                  <a:pt x="2238607" y="1830388"/>
                </a:lnTo>
                <a:lnTo>
                  <a:pt x="2254482" y="1876425"/>
                </a:lnTo>
                <a:lnTo>
                  <a:pt x="2265594" y="1928813"/>
                </a:lnTo>
                <a:lnTo>
                  <a:pt x="2271944" y="1989138"/>
                </a:lnTo>
                <a:lnTo>
                  <a:pt x="2275119" y="2057400"/>
                </a:lnTo>
                <a:lnTo>
                  <a:pt x="2271944" y="2125663"/>
                </a:lnTo>
                <a:lnTo>
                  <a:pt x="2265594" y="2185988"/>
                </a:lnTo>
                <a:lnTo>
                  <a:pt x="2254482" y="2238375"/>
                </a:lnTo>
                <a:lnTo>
                  <a:pt x="2238607" y="2284413"/>
                </a:lnTo>
                <a:lnTo>
                  <a:pt x="2222732" y="2325688"/>
                </a:lnTo>
                <a:lnTo>
                  <a:pt x="2206857" y="2362200"/>
                </a:lnTo>
                <a:lnTo>
                  <a:pt x="2187807" y="2400300"/>
                </a:lnTo>
                <a:lnTo>
                  <a:pt x="2168757" y="2438400"/>
                </a:lnTo>
                <a:lnTo>
                  <a:pt x="2149707" y="2474913"/>
                </a:lnTo>
                <a:lnTo>
                  <a:pt x="2133832" y="2516188"/>
                </a:lnTo>
                <a:lnTo>
                  <a:pt x="2119544" y="2562225"/>
                </a:lnTo>
                <a:lnTo>
                  <a:pt x="2108432" y="2614613"/>
                </a:lnTo>
                <a:lnTo>
                  <a:pt x="2100494" y="2674938"/>
                </a:lnTo>
                <a:lnTo>
                  <a:pt x="2098907" y="2743200"/>
                </a:lnTo>
                <a:lnTo>
                  <a:pt x="2100494" y="2811463"/>
                </a:lnTo>
                <a:lnTo>
                  <a:pt x="2108432" y="2871788"/>
                </a:lnTo>
                <a:lnTo>
                  <a:pt x="2119544" y="2924175"/>
                </a:lnTo>
                <a:lnTo>
                  <a:pt x="2133832" y="2970213"/>
                </a:lnTo>
                <a:lnTo>
                  <a:pt x="2149707" y="3011488"/>
                </a:lnTo>
                <a:lnTo>
                  <a:pt x="2168757" y="3048000"/>
                </a:lnTo>
                <a:lnTo>
                  <a:pt x="2187807" y="3086100"/>
                </a:lnTo>
                <a:lnTo>
                  <a:pt x="2206857" y="3124200"/>
                </a:lnTo>
                <a:lnTo>
                  <a:pt x="2222732" y="3160713"/>
                </a:lnTo>
                <a:lnTo>
                  <a:pt x="2238607" y="3201988"/>
                </a:lnTo>
                <a:lnTo>
                  <a:pt x="2254482" y="3248025"/>
                </a:lnTo>
                <a:lnTo>
                  <a:pt x="2265594" y="3300413"/>
                </a:lnTo>
                <a:lnTo>
                  <a:pt x="2271944" y="3360738"/>
                </a:lnTo>
                <a:lnTo>
                  <a:pt x="2275119" y="3427413"/>
                </a:lnTo>
                <a:lnTo>
                  <a:pt x="2271944" y="3497263"/>
                </a:lnTo>
                <a:lnTo>
                  <a:pt x="2265594" y="3557588"/>
                </a:lnTo>
                <a:lnTo>
                  <a:pt x="2254482" y="3609975"/>
                </a:lnTo>
                <a:lnTo>
                  <a:pt x="2238607" y="3656013"/>
                </a:lnTo>
                <a:lnTo>
                  <a:pt x="2222732" y="3697288"/>
                </a:lnTo>
                <a:lnTo>
                  <a:pt x="2206857" y="3733800"/>
                </a:lnTo>
                <a:lnTo>
                  <a:pt x="2187807" y="3771900"/>
                </a:lnTo>
                <a:lnTo>
                  <a:pt x="2168757" y="3810000"/>
                </a:lnTo>
                <a:lnTo>
                  <a:pt x="2149707" y="3846513"/>
                </a:lnTo>
                <a:lnTo>
                  <a:pt x="2133832" y="3887788"/>
                </a:lnTo>
                <a:lnTo>
                  <a:pt x="2119544" y="3933825"/>
                </a:lnTo>
                <a:lnTo>
                  <a:pt x="2108432" y="3986213"/>
                </a:lnTo>
                <a:lnTo>
                  <a:pt x="2100494" y="4046538"/>
                </a:lnTo>
                <a:lnTo>
                  <a:pt x="2098907" y="4114800"/>
                </a:lnTo>
                <a:lnTo>
                  <a:pt x="2100494" y="4183063"/>
                </a:lnTo>
                <a:lnTo>
                  <a:pt x="2108432" y="4243388"/>
                </a:lnTo>
                <a:lnTo>
                  <a:pt x="2119544" y="4295775"/>
                </a:lnTo>
                <a:lnTo>
                  <a:pt x="2133832" y="4341813"/>
                </a:lnTo>
                <a:lnTo>
                  <a:pt x="2149707" y="4383088"/>
                </a:lnTo>
                <a:lnTo>
                  <a:pt x="2168757" y="4419600"/>
                </a:lnTo>
                <a:lnTo>
                  <a:pt x="2206857" y="4495800"/>
                </a:lnTo>
                <a:lnTo>
                  <a:pt x="2222732" y="4532313"/>
                </a:lnTo>
                <a:lnTo>
                  <a:pt x="2238607" y="4573588"/>
                </a:lnTo>
                <a:lnTo>
                  <a:pt x="2254482" y="4619625"/>
                </a:lnTo>
                <a:lnTo>
                  <a:pt x="2265594" y="4672013"/>
                </a:lnTo>
                <a:lnTo>
                  <a:pt x="2271944" y="4732338"/>
                </a:lnTo>
                <a:lnTo>
                  <a:pt x="2275119" y="4800600"/>
                </a:lnTo>
                <a:lnTo>
                  <a:pt x="2271944" y="4868863"/>
                </a:lnTo>
                <a:lnTo>
                  <a:pt x="2265594" y="4929188"/>
                </a:lnTo>
                <a:lnTo>
                  <a:pt x="2254482" y="4981575"/>
                </a:lnTo>
                <a:lnTo>
                  <a:pt x="2238607" y="5027613"/>
                </a:lnTo>
                <a:lnTo>
                  <a:pt x="2222732" y="5068888"/>
                </a:lnTo>
                <a:lnTo>
                  <a:pt x="2206857" y="5105400"/>
                </a:lnTo>
                <a:lnTo>
                  <a:pt x="2187807" y="5143500"/>
                </a:lnTo>
                <a:lnTo>
                  <a:pt x="2168757" y="5181600"/>
                </a:lnTo>
                <a:lnTo>
                  <a:pt x="2149707" y="5218113"/>
                </a:lnTo>
                <a:lnTo>
                  <a:pt x="2133832" y="5259388"/>
                </a:lnTo>
                <a:lnTo>
                  <a:pt x="2119544" y="5305425"/>
                </a:lnTo>
                <a:lnTo>
                  <a:pt x="2108432" y="5357813"/>
                </a:lnTo>
                <a:lnTo>
                  <a:pt x="2100494" y="5418138"/>
                </a:lnTo>
                <a:lnTo>
                  <a:pt x="2098907" y="5486400"/>
                </a:lnTo>
                <a:lnTo>
                  <a:pt x="2100494" y="5554663"/>
                </a:lnTo>
                <a:lnTo>
                  <a:pt x="2108432" y="5614988"/>
                </a:lnTo>
                <a:lnTo>
                  <a:pt x="2119544" y="5667375"/>
                </a:lnTo>
                <a:lnTo>
                  <a:pt x="2133832" y="5713413"/>
                </a:lnTo>
                <a:lnTo>
                  <a:pt x="2149707" y="5754688"/>
                </a:lnTo>
                <a:lnTo>
                  <a:pt x="2168757" y="5791200"/>
                </a:lnTo>
                <a:lnTo>
                  <a:pt x="2187807" y="5829300"/>
                </a:lnTo>
                <a:lnTo>
                  <a:pt x="2206857" y="5867400"/>
                </a:lnTo>
                <a:lnTo>
                  <a:pt x="2222732" y="5903913"/>
                </a:lnTo>
                <a:lnTo>
                  <a:pt x="2238607" y="5945188"/>
                </a:lnTo>
                <a:lnTo>
                  <a:pt x="2254482" y="5991225"/>
                </a:lnTo>
                <a:lnTo>
                  <a:pt x="2265594" y="6043613"/>
                </a:lnTo>
                <a:lnTo>
                  <a:pt x="2271944" y="6103938"/>
                </a:lnTo>
                <a:lnTo>
                  <a:pt x="2275119" y="6172200"/>
                </a:lnTo>
                <a:lnTo>
                  <a:pt x="2271944" y="6240463"/>
                </a:lnTo>
                <a:lnTo>
                  <a:pt x="2265594" y="6300788"/>
                </a:lnTo>
                <a:lnTo>
                  <a:pt x="2254482" y="6353175"/>
                </a:lnTo>
                <a:lnTo>
                  <a:pt x="2238607" y="6399213"/>
                </a:lnTo>
                <a:lnTo>
                  <a:pt x="2222732" y="6440488"/>
                </a:lnTo>
                <a:lnTo>
                  <a:pt x="2206857" y="6477000"/>
                </a:lnTo>
                <a:lnTo>
                  <a:pt x="2187807" y="6515100"/>
                </a:lnTo>
                <a:lnTo>
                  <a:pt x="2168757" y="6553200"/>
                </a:lnTo>
                <a:lnTo>
                  <a:pt x="2149707" y="6589713"/>
                </a:lnTo>
                <a:lnTo>
                  <a:pt x="2133832" y="6630988"/>
                </a:lnTo>
                <a:lnTo>
                  <a:pt x="2119544" y="6677025"/>
                </a:lnTo>
                <a:lnTo>
                  <a:pt x="2108432" y="6729413"/>
                </a:lnTo>
                <a:lnTo>
                  <a:pt x="2100494" y="6789738"/>
                </a:lnTo>
                <a:lnTo>
                  <a:pt x="2098907" y="6858000"/>
                </a:lnTo>
                <a:lnTo>
                  <a:pt x="1556068" y="6858000"/>
                </a:lnTo>
                <a:lnTo>
                  <a:pt x="13892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E1F77-1EC8-47BA-A381-B6618A2F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95600" y="2178528"/>
            <a:ext cx="8534400" cy="370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During pregnancy, a fertilized egg: </a:t>
            </a:r>
          </a:p>
          <a:p>
            <a:pPr lvl="1"/>
            <a:r>
              <a:rPr lang="en-US"/>
              <a:t>Implants into the endometrial lining.</a:t>
            </a:r>
          </a:p>
          <a:p>
            <a:pPr lvl="1"/>
            <a:r>
              <a:rPr lang="en-US"/>
              <a:t>Secretes human chorionic gonadotropin (hCG) hormone.</a:t>
            </a:r>
          </a:p>
          <a:p>
            <a:pPr lvl="2"/>
            <a:r>
              <a:rPr lang="en-US"/>
              <a:t>Signals the corpus luteum in the ovaries to continue progesterone secretion to maintain the endometrium.</a:t>
            </a:r>
          </a:p>
          <a:p>
            <a:r>
              <a:rPr lang="en-US"/>
              <a:t>During breastfeeding:</a:t>
            </a:r>
          </a:p>
          <a:p>
            <a:pPr lvl="1"/>
            <a:r>
              <a:rPr lang="en-US"/>
              <a:t>Prolactin secreted in the brain suppress LH:</a:t>
            </a:r>
          </a:p>
          <a:p>
            <a:pPr lvl="2"/>
            <a:r>
              <a:rPr lang="en-US"/>
              <a:t>Ovulation does not occur.</a:t>
            </a:r>
          </a:p>
          <a:p>
            <a:pPr lvl="2"/>
            <a:r>
              <a:rPr lang="en-US"/>
              <a:t>Corpus luteum does not secrete the higher levels of estrogen and progesterone.</a:t>
            </a:r>
          </a:p>
        </p:txBody>
      </p:sp>
    </p:spTree>
    <p:extLst>
      <p:ext uri="{BB962C8B-B14F-4D97-AF65-F5344CB8AC3E}">
        <p14:creationId xmlns:p14="http://schemas.microsoft.com/office/powerpoint/2010/main" val="117181199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9755" y="669860"/>
            <a:ext cx="1097902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Types of Placenta and Uterus Connection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75453" y="1696811"/>
            <a:ext cx="9377265" cy="43624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Epithelochorial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mother’s uterus has a weak connection with the placenta: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 mammals that do not menstruate.</a:t>
            </a:r>
          </a:p>
          <a:p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Endotheliochorial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placenta enters more deeply into the tissue of the uterus.</a:t>
            </a:r>
          </a:p>
          <a:p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Hemochorial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placenta enters blood vessels from the mother penetrating deeply into the uterus: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Includes all the mammals that menstruate.</a:t>
            </a:r>
          </a:p>
        </p:txBody>
      </p:sp>
    </p:spTree>
    <p:extLst>
      <p:ext uri="{BB962C8B-B14F-4D97-AF65-F5344CB8AC3E}">
        <p14:creationId xmlns:p14="http://schemas.microsoft.com/office/powerpoint/2010/main" val="117181199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FC012A5-170D-4B0F-A916-A8EE2C6CE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F40654-5E8C-468A-9596-50927AF1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59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65201" y="1354945"/>
            <a:ext cx="2059048" cy="4148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2A1A00"/>
                </a:solidFill>
              </a:rPr>
              <a:t>Research Focus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B1BD4A-8DE6-4266-9C27-59260F938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3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28580" y="1354945"/>
            <a:ext cx="7601419" cy="4148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Emera, Romero, &amp; Wagner, 2012:</a:t>
            </a:r>
          </a:p>
          <a:p>
            <a:pPr lvl="1"/>
            <a:r>
              <a:rPr lang="en-US"/>
              <a:t>Evolutionary perspective on menstruation in hemochorial species:</a:t>
            </a:r>
          </a:p>
          <a:p>
            <a:pPr lvl="2"/>
            <a:r>
              <a:rPr lang="en-US"/>
              <a:t>High demands of pregnancy in such species puts selective advantage on ending suboptimal pregnancies, or when biologically sufficient resources are unavailable to sustain pregnancy.</a:t>
            </a:r>
          </a:p>
          <a:p>
            <a:r>
              <a:rPr lang="en-US"/>
              <a:t>Thicker uterine lining serves as defense from invasive disruption of the uterine blood vessels.</a:t>
            </a:r>
          </a:p>
          <a:p>
            <a:r>
              <a:rPr lang="en-US"/>
              <a:t>Uterine cells respond to fetal genetic abnormalities with </a:t>
            </a:r>
            <a:r>
              <a:rPr lang="en-US" b="1"/>
              <a:t>spontaneous abortion or miscarriage</a:t>
            </a:r>
            <a:r>
              <a:rPr lang="en-US"/>
              <a:t>: end of pregnancy due to natural processes.</a:t>
            </a:r>
          </a:p>
        </p:txBody>
      </p:sp>
    </p:spTree>
    <p:extLst>
      <p:ext uri="{BB962C8B-B14F-4D97-AF65-F5344CB8AC3E}">
        <p14:creationId xmlns:p14="http://schemas.microsoft.com/office/powerpoint/2010/main" val="1171811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Mittelschmerz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14460" y="1971675"/>
            <a:ext cx="7705401" cy="42481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Mittelschmerz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mid-cycle pain experienced during ovulation which may continue for several days after ovulation.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Caused due to the rupture of the follicular wall that occurs during ovulation.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Can last from a few hours to several days.</a:t>
            </a:r>
          </a:p>
        </p:txBody>
      </p:sp>
    </p:spTree>
    <p:extLst>
      <p:ext uri="{BB962C8B-B14F-4D97-AF65-F5344CB8AC3E}">
        <p14:creationId xmlns:p14="http://schemas.microsoft.com/office/powerpoint/2010/main" val="117181199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45581D24-E1C3-4A08-B131-3FCF36586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77DC81-F070-45D4-A4A9-8303FB51E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51679" y="645107"/>
            <a:ext cx="3384329" cy="1640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Premenstrual Syndrome (PMS)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b="1"/>
              <a:t>Premenstrual Syndrome (PMS)</a:t>
            </a:r>
            <a:r>
              <a:rPr lang="en-US" sz="1700"/>
              <a:t>: emotional and physical discomfort accompanying the menstrual cycle.</a:t>
            </a:r>
          </a:p>
          <a:p>
            <a:r>
              <a:rPr lang="en-US" sz="1700"/>
              <a:t>Marked by mild-to-moderate physical discomfort:</a:t>
            </a:r>
          </a:p>
          <a:p>
            <a:pPr lvl="1"/>
            <a:r>
              <a:rPr lang="en-US" sz="1700"/>
              <a:t>Abdominal cramping</a:t>
            </a:r>
          </a:p>
          <a:p>
            <a:pPr lvl="1"/>
            <a:r>
              <a:rPr lang="en-US" sz="1700"/>
              <a:t>Bloating</a:t>
            </a:r>
          </a:p>
          <a:p>
            <a:pPr lvl="1"/>
            <a:r>
              <a:rPr lang="en-US" sz="1700"/>
              <a:t>Water retention</a:t>
            </a:r>
          </a:p>
          <a:p>
            <a:pPr lvl="1"/>
            <a:r>
              <a:rPr lang="en-US" sz="1700"/>
              <a:t>Swollen or tender breasts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76EAEE-3821-48CC-9FFD-204D7149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472" y="1208820"/>
            <a:ext cx="5995465" cy="446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1199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70383" y="623207"/>
            <a:ext cx="11044335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Premenstrual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Dysphoric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Disorder (PMDD)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92489" y="1770095"/>
            <a:ext cx="7763069" cy="43624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Premenstrual </a:t>
            </a:r>
            <a:r>
              <a:rPr lang="en-US" sz="2400" b="1" dirty="0" err="1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dysphoric</a:t>
            </a:r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 disorder (PMDD)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characterized by severe levels of emotional and physical discomfort accompanying the menstrual cycle.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Changes in appetite, mood, anxiety, irritability, and energy levels.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High degree of overlap with the symptoms of depression.</a:t>
            </a:r>
          </a:p>
        </p:txBody>
      </p:sp>
    </p:spTree>
    <p:extLst>
      <p:ext uri="{BB962C8B-B14F-4D97-AF65-F5344CB8AC3E}">
        <p14:creationId xmlns:p14="http://schemas.microsoft.com/office/powerpoint/2010/main" val="117181199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45581D24-E1C3-4A08-B131-3FCF36586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77DC81-F070-45D4-A4A9-8303FB51E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AF8F021D-E17C-4692-BC36-88810FC4C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4144" y="484631"/>
            <a:ext cx="6340519" cy="16384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Dysmenorrhea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734912-26F1-4F15-9124-B7468676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5051" y="2443140"/>
            <a:ext cx="6306309" cy="3930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1"/>
            <a:r>
              <a:rPr lang="en-US" b="1">
                <a:solidFill>
                  <a:srgbClr val="000000"/>
                </a:solidFill>
              </a:rPr>
              <a:t>Dysmenorrhea</a:t>
            </a:r>
            <a:r>
              <a:rPr lang="en-US">
                <a:solidFill>
                  <a:srgbClr val="000000"/>
                </a:solidFill>
              </a:rPr>
              <a:t>: pain during menstruation.</a:t>
            </a:r>
          </a:p>
          <a:p>
            <a:pPr marL="228600" lvl="1"/>
            <a:r>
              <a:rPr lang="en-US">
                <a:solidFill>
                  <a:srgbClr val="000000"/>
                </a:solidFill>
              </a:rPr>
              <a:t>May be a part of PMS or PMDD, or disorder by itself.</a:t>
            </a:r>
          </a:p>
          <a:p>
            <a:pPr marL="228600" lvl="1"/>
            <a:r>
              <a:rPr lang="en-US">
                <a:solidFill>
                  <a:srgbClr val="000000"/>
                </a:solidFill>
              </a:rPr>
              <a:t>Secondary dysmenorrhea: when there is an underlying disorder, most common cause being:</a:t>
            </a:r>
          </a:p>
          <a:p>
            <a:pPr marL="685800" lvl="2"/>
            <a:r>
              <a:rPr lang="en-US" b="1">
                <a:solidFill>
                  <a:srgbClr val="000000"/>
                </a:solidFill>
              </a:rPr>
              <a:t>Endometriosis</a:t>
            </a:r>
            <a:r>
              <a:rPr lang="en-US">
                <a:solidFill>
                  <a:srgbClr val="000000"/>
                </a:solidFill>
              </a:rPr>
              <a:t>: uterine tissue grows in other parts of the abdominal cavity.</a:t>
            </a:r>
          </a:p>
          <a:p>
            <a:pPr marL="228600" lvl="1"/>
            <a:r>
              <a:rPr lang="en-US">
                <a:solidFill>
                  <a:srgbClr val="000000"/>
                </a:solidFill>
              </a:rPr>
              <a:t>Primary dysmenorrhea: when there is no underlying disorder.</a:t>
            </a:r>
          </a:p>
          <a:p>
            <a:pPr marL="228600" lvl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5392B-A39E-48C9-ACFD-E99172F64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787" y="1842958"/>
            <a:ext cx="3656581" cy="31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211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Menstrual Cramping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98441" y="1911415"/>
            <a:ext cx="7595118" cy="4491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Menstrual cramping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painful contractions of the uterine muscles during the menstrual phase.</a:t>
            </a:r>
          </a:p>
          <a:p>
            <a:pPr marL="228600" lvl="1">
              <a:spcBef>
                <a:spcPts val="1000"/>
              </a:spcBef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Help the body expel the dead tissue from the uterus.</a:t>
            </a:r>
          </a:p>
          <a:p>
            <a:pPr marL="228600" lvl="1">
              <a:spcBef>
                <a:spcPts val="1000"/>
              </a:spcBef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Triggered by an excess production of prostaglandins.</a:t>
            </a:r>
          </a:p>
          <a:p>
            <a:pPr marL="228600" lvl="1">
              <a:spcBef>
                <a:spcPts val="1000"/>
              </a:spcBef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228600" lvl="1">
              <a:spcBef>
                <a:spcPts val="1000"/>
              </a:spcBef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851669-7281-49C2-8BF0-67BA70EC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95600" y="382385"/>
            <a:ext cx="8534399" cy="1413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/>
              <a:t>Climacteric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992B13-74C4-4370-93C5-F5403D944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0"/>
            <a:ext cx="2275119" cy="6858000"/>
          </a:xfrm>
          <a:custGeom>
            <a:avLst/>
            <a:gdLst>
              <a:gd name="connsiteX0" fmla="*/ 0 w 2275119"/>
              <a:gd name="connsiteY0" fmla="*/ 0 h 6858000"/>
              <a:gd name="connsiteX1" fmla="*/ 1389294 w 2275119"/>
              <a:gd name="connsiteY1" fmla="*/ 0 h 6858000"/>
              <a:gd name="connsiteX2" fmla="*/ 1556068 w 2275119"/>
              <a:gd name="connsiteY2" fmla="*/ 0 h 6858000"/>
              <a:gd name="connsiteX3" fmla="*/ 2098907 w 2275119"/>
              <a:gd name="connsiteY3" fmla="*/ 0 h 6858000"/>
              <a:gd name="connsiteX4" fmla="*/ 2100494 w 2275119"/>
              <a:gd name="connsiteY4" fmla="*/ 68263 h 6858000"/>
              <a:gd name="connsiteX5" fmla="*/ 2108432 w 2275119"/>
              <a:gd name="connsiteY5" fmla="*/ 128588 h 6858000"/>
              <a:gd name="connsiteX6" fmla="*/ 2119544 w 2275119"/>
              <a:gd name="connsiteY6" fmla="*/ 180975 h 6858000"/>
              <a:gd name="connsiteX7" fmla="*/ 2133832 w 2275119"/>
              <a:gd name="connsiteY7" fmla="*/ 227013 h 6858000"/>
              <a:gd name="connsiteX8" fmla="*/ 2149707 w 2275119"/>
              <a:gd name="connsiteY8" fmla="*/ 268288 h 6858000"/>
              <a:gd name="connsiteX9" fmla="*/ 2168757 w 2275119"/>
              <a:gd name="connsiteY9" fmla="*/ 304800 h 6858000"/>
              <a:gd name="connsiteX10" fmla="*/ 2187807 w 2275119"/>
              <a:gd name="connsiteY10" fmla="*/ 342900 h 6858000"/>
              <a:gd name="connsiteX11" fmla="*/ 2206857 w 2275119"/>
              <a:gd name="connsiteY11" fmla="*/ 381000 h 6858000"/>
              <a:gd name="connsiteX12" fmla="*/ 2222732 w 2275119"/>
              <a:gd name="connsiteY12" fmla="*/ 417513 h 6858000"/>
              <a:gd name="connsiteX13" fmla="*/ 2238607 w 2275119"/>
              <a:gd name="connsiteY13" fmla="*/ 458788 h 6858000"/>
              <a:gd name="connsiteX14" fmla="*/ 2254482 w 2275119"/>
              <a:gd name="connsiteY14" fmla="*/ 504825 h 6858000"/>
              <a:gd name="connsiteX15" fmla="*/ 2265594 w 2275119"/>
              <a:gd name="connsiteY15" fmla="*/ 557213 h 6858000"/>
              <a:gd name="connsiteX16" fmla="*/ 2271944 w 2275119"/>
              <a:gd name="connsiteY16" fmla="*/ 617538 h 6858000"/>
              <a:gd name="connsiteX17" fmla="*/ 2275119 w 2275119"/>
              <a:gd name="connsiteY17" fmla="*/ 685800 h 6858000"/>
              <a:gd name="connsiteX18" fmla="*/ 2271944 w 2275119"/>
              <a:gd name="connsiteY18" fmla="*/ 754063 h 6858000"/>
              <a:gd name="connsiteX19" fmla="*/ 2265594 w 2275119"/>
              <a:gd name="connsiteY19" fmla="*/ 814388 h 6858000"/>
              <a:gd name="connsiteX20" fmla="*/ 2254482 w 2275119"/>
              <a:gd name="connsiteY20" fmla="*/ 866775 h 6858000"/>
              <a:gd name="connsiteX21" fmla="*/ 2238607 w 2275119"/>
              <a:gd name="connsiteY21" fmla="*/ 912813 h 6858000"/>
              <a:gd name="connsiteX22" fmla="*/ 2222732 w 2275119"/>
              <a:gd name="connsiteY22" fmla="*/ 954088 h 6858000"/>
              <a:gd name="connsiteX23" fmla="*/ 2206857 w 2275119"/>
              <a:gd name="connsiteY23" fmla="*/ 990600 h 6858000"/>
              <a:gd name="connsiteX24" fmla="*/ 2187807 w 2275119"/>
              <a:gd name="connsiteY24" fmla="*/ 1028700 h 6858000"/>
              <a:gd name="connsiteX25" fmla="*/ 2168757 w 2275119"/>
              <a:gd name="connsiteY25" fmla="*/ 1066800 h 6858000"/>
              <a:gd name="connsiteX26" fmla="*/ 2149707 w 2275119"/>
              <a:gd name="connsiteY26" fmla="*/ 1103313 h 6858000"/>
              <a:gd name="connsiteX27" fmla="*/ 2133832 w 2275119"/>
              <a:gd name="connsiteY27" fmla="*/ 1144588 h 6858000"/>
              <a:gd name="connsiteX28" fmla="*/ 2119544 w 2275119"/>
              <a:gd name="connsiteY28" fmla="*/ 1190625 h 6858000"/>
              <a:gd name="connsiteX29" fmla="*/ 2108432 w 2275119"/>
              <a:gd name="connsiteY29" fmla="*/ 1243013 h 6858000"/>
              <a:gd name="connsiteX30" fmla="*/ 2100494 w 2275119"/>
              <a:gd name="connsiteY30" fmla="*/ 1303338 h 6858000"/>
              <a:gd name="connsiteX31" fmla="*/ 2098907 w 2275119"/>
              <a:gd name="connsiteY31" fmla="*/ 1371600 h 6858000"/>
              <a:gd name="connsiteX32" fmla="*/ 2100494 w 2275119"/>
              <a:gd name="connsiteY32" fmla="*/ 1439863 h 6858000"/>
              <a:gd name="connsiteX33" fmla="*/ 2108432 w 2275119"/>
              <a:gd name="connsiteY33" fmla="*/ 1500188 h 6858000"/>
              <a:gd name="connsiteX34" fmla="*/ 2119544 w 2275119"/>
              <a:gd name="connsiteY34" fmla="*/ 1552575 h 6858000"/>
              <a:gd name="connsiteX35" fmla="*/ 2133832 w 2275119"/>
              <a:gd name="connsiteY35" fmla="*/ 1598613 h 6858000"/>
              <a:gd name="connsiteX36" fmla="*/ 2149707 w 2275119"/>
              <a:gd name="connsiteY36" fmla="*/ 1639888 h 6858000"/>
              <a:gd name="connsiteX37" fmla="*/ 2168757 w 2275119"/>
              <a:gd name="connsiteY37" fmla="*/ 1676400 h 6858000"/>
              <a:gd name="connsiteX38" fmla="*/ 2187807 w 2275119"/>
              <a:gd name="connsiteY38" fmla="*/ 1714500 h 6858000"/>
              <a:gd name="connsiteX39" fmla="*/ 2206857 w 2275119"/>
              <a:gd name="connsiteY39" fmla="*/ 1752600 h 6858000"/>
              <a:gd name="connsiteX40" fmla="*/ 2222732 w 2275119"/>
              <a:gd name="connsiteY40" fmla="*/ 1789113 h 6858000"/>
              <a:gd name="connsiteX41" fmla="*/ 2238607 w 2275119"/>
              <a:gd name="connsiteY41" fmla="*/ 1830388 h 6858000"/>
              <a:gd name="connsiteX42" fmla="*/ 2254482 w 2275119"/>
              <a:gd name="connsiteY42" fmla="*/ 1876425 h 6858000"/>
              <a:gd name="connsiteX43" fmla="*/ 2265594 w 2275119"/>
              <a:gd name="connsiteY43" fmla="*/ 1928813 h 6858000"/>
              <a:gd name="connsiteX44" fmla="*/ 2271944 w 2275119"/>
              <a:gd name="connsiteY44" fmla="*/ 1989138 h 6858000"/>
              <a:gd name="connsiteX45" fmla="*/ 2275119 w 2275119"/>
              <a:gd name="connsiteY45" fmla="*/ 2057400 h 6858000"/>
              <a:gd name="connsiteX46" fmla="*/ 2271944 w 2275119"/>
              <a:gd name="connsiteY46" fmla="*/ 2125663 h 6858000"/>
              <a:gd name="connsiteX47" fmla="*/ 2265594 w 2275119"/>
              <a:gd name="connsiteY47" fmla="*/ 2185988 h 6858000"/>
              <a:gd name="connsiteX48" fmla="*/ 2254482 w 2275119"/>
              <a:gd name="connsiteY48" fmla="*/ 2238375 h 6858000"/>
              <a:gd name="connsiteX49" fmla="*/ 2238607 w 2275119"/>
              <a:gd name="connsiteY49" fmla="*/ 2284413 h 6858000"/>
              <a:gd name="connsiteX50" fmla="*/ 2222732 w 2275119"/>
              <a:gd name="connsiteY50" fmla="*/ 2325688 h 6858000"/>
              <a:gd name="connsiteX51" fmla="*/ 2206857 w 2275119"/>
              <a:gd name="connsiteY51" fmla="*/ 2362200 h 6858000"/>
              <a:gd name="connsiteX52" fmla="*/ 2187807 w 2275119"/>
              <a:gd name="connsiteY52" fmla="*/ 2400300 h 6858000"/>
              <a:gd name="connsiteX53" fmla="*/ 2168757 w 2275119"/>
              <a:gd name="connsiteY53" fmla="*/ 2438400 h 6858000"/>
              <a:gd name="connsiteX54" fmla="*/ 2149707 w 2275119"/>
              <a:gd name="connsiteY54" fmla="*/ 2474913 h 6858000"/>
              <a:gd name="connsiteX55" fmla="*/ 2133832 w 2275119"/>
              <a:gd name="connsiteY55" fmla="*/ 2516188 h 6858000"/>
              <a:gd name="connsiteX56" fmla="*/ 2119544 w 2275119"/>
              <a:gd name="connsiteY56" fmla="*/ 2562225 h 6858000"/>
              <a:gd name="connsiteX57" fmla="*/ 2108432 w 2275119"/>
              <a:gd name="connsiteY57" fmla="*/ 2614613 h 6858000"/>
              <a:gd name="connsiteX58" fmla="*/ 2100494 w 2275119"/>
              <a:gd name="connsiteY58" fmla="*/ 2674938 h 6858000"/>
              <a:gd name="connsiteX59" fmla="*/ 2098907 w 2275119"/>
              <a:gd name="connsiteY59" fmla="*/ 2743200 h 6858000"/>
              <a:gd name="connsiteX60" fmla="*/ 2100494 w 2275119"/>
              <a:gd name="connsiteY60" fmla="*/ 2811463 h 6858000"/>
              <a:gd name="connsiteX61" fmla="*/ 2108432 w 2275119"/>
              <a:gd name="connsiteY61" fmla="*/ 2871788 h 6858000"/>
              <a:gd name="connsiteX62" fmla="*/ 2119544 w 2275119"/>
              <a:gd name="connsiteY62" fmla="*/ 2924175 h 6858000"/>
              <a:gd name="connsiteX63" fmla="*/ 2133832 w 2275119"/>
              <a:gd name="connsiteY63" fmla="*/ 2970213 h 6858000"/>
              <a:gd name="connsiteX64" fmla="*/ 2149707 w 2275119"/>
              <a:gd name="connsiteY64" fmla="*/ 3011488 h 6858000"/>
              <a:gd name="connsiteX65" fmla="*/ 2168757 w 2275119"/>
              <a:gd name="connsiteY65" fmla="*/ 3048000 h 6858000"/>
              <a:gd name="connsiteX66" fmla="*/ 2187807 w 2275119"/>
              <a:gd name="connsiteY66" fmla="*/ 3086100 h 6858000"/>
              <a:gd name="connsiteX67" fmla="*/ 2206857 w 2275119"/>
              <a:gd name="connsiteY67" fmla="*/ 3124200 h 6858000"/>
              <a:gd name="connsiteX68" fmla="*/ 2222732 w 2275119"/>
              <a:gd name="connsiteY68" fmla="*/ 3160713 h 6858000"/>
              <a:gd name="connsiteX69" fmla="*/ 2238607 w 2275119"/>
              <a:gd name="connsiteY69" fmla="*/ 3201988 h 6858000"/>
              <a:gd name="connsiteX70" fmla="*/ 2254482 w 2275119"/>
              <a:gd name="connsiteY70" fmla="*/ 3248025 h 6858000"/>
              <a:gd name="connsiteX71" fmla="*/ 2265594 w 2275119"/>
              <a:gd name="connsiteY71" fmla="*/ 3300413 h 6858000"/>
              <a:gd name="connsiteX72" fmla="*/ 2271944 w 2275119"/>
              <a:gd name="connsiteY72" fmla="*/ 3360738 h 6858000"/>
              <a:gd name="connsiteX73" fmla="*/ 2275119 w 2275119"/>
              <a:gd name="connsiteY73" fmla="*/ 3427413 h 6858000"/>
              <a:gd name="connsiteX74" fmla="*/ 2271944 w 2275119"/>
              <a:gd name="connsiteY74" fmla="*/ 3497263 h 6858000"/>
              <a:gd name="connsiteX75" fmla="*/ 2265594 w 2275119"/>
              <a:gd name="connsiteY75" fmla="*/ 3557588 h 6858000"/>
              <a:gd name="connsiteX76" fmla="*/ 2254482 w 2275119"/>
              <a:gd name="connsiteY76" fmla="*/ 3609975 h 6858000"/>
              <a:gd name="connsiteX77" fmla="*/ 2238607 w 2275119"/>
              <a:gd name="connsiteY77" fmla="*/ 3656013 h 6858000"/>
              <a:gd name="connsiteX78" fmla="*/ 2222732 w 2275119"/>
              <a:gd name="connsiteY78" fmla="*/ 3697288 h 6858000"/>
              <a:gd name="connsiteX79" fmla="*/ 2206857 w 2275119"/>
              <a:gd name="connsiteY79" fmla="*/ 3733800 h 6858000"/>
              <a:gd name="connsiteX80" fmla="*/ 2187807 w 2275119"/>
              <a:gd name="connsiteY80" fmla="*/ 3771900 h 6858000"/>
              <a:gd name="connsiteX81" fmla="*/ 2168757 w 2275119"/>
              <a:gd name="connsiteY81" fmla="*/ 3810000 h 6858000"/>
              <a:gd name="connsiteX82" fmla="*/ 2149707 w 2275119"/>
              <a:gd name="connsiteY82" fmla="*/ 3846513 h 6858000"/>
              <a:gd name="connsiteX83" fmla="*/ 2133832 w 2275119"/>
              <a:gd name="connsiteY83" fmla="*/ 3887788 h 6858000"/>
              <a:gd name="connsiteX84" fmla="*/ 2119544 w 2275119"/>
              <a:gd name="connsiteY84" fmla="*/ 3933825 h 6858000"/>
              <a:gd name="connsiteX85" fmla="*/ 2108432 w 2275119"/>
              <a:gd name="connsiteY85" fmla="*/ 3986213 h 6858000"/>
              <a:gd name="connsiteX86" fmla="*/ 2100494 w 2275119"/>
              <a:gd name="connsiteY86" fmla="*/ 4046538 h 6858000"/>
              <a:gd name="connsiteX87" fmla="*/ 2098907 w 2275119"/>
              <a:gd name="connsiteY87" fmla="*/ 4114800 h 6858000"/>
              <a:gd name="connsiteX88" fmla="*/ 2100494 w 2275119"/>
              <a:gd name="connsiteY88" fmla="*/ 4183063 h 6858000"/>
              <a:gd name="connsiteX89" fmla="*/ 2108432 w 2275119"/>
              <a:gd name="connsiteY89" fmla="*/ 4243388 h 6858000"/>
              <a:gd name="connsiteX90" fmla="*/ 2119544 w 2275119"/>
              <a:gd name="connsiteY90" fmla="*/ 4295775 h 6858000"/>
              <a:gd name="connsiteX91" fmla="*/ 2133832 w 2275119"/>
              <a:gd name="connsiteY91" fmla="*/ 4341813 h 6858000"/>
              <a:gd name="connsiteX92" fmla="*/ 2149707 w 2275119"/>
              <a:gd name="connsiteY92" fmla="*/ 4383088 h 6858000"/>
              <a:gd name="connsiteX93" fmla="*/ 2168757 w 2275119"/>
              <a:gd name="connsiteY93" fmla="*/ 4419600 h 6858000"/>
              <a:gd name="connsiteX94" fmla="*/ 2206857 w 2275119"/>
              <a:gd name="connsiteY94" fmla="*/ 4495800 h 6858000"/>
              <a:gd name="connsiteX95" fmla="*/ 2222732 w 2275119"/>
              <a:gd name="connsiteY95" fmla="*/ 4532313 h 6858000"/>
              <a:gd name="connsiteX96" fmla="*/ 2238607 w 2275119"/>
              <a:gd name="connsiteY96" fmla="*/ 4573588 h 6858000"/>
              <a:gd name="connsiteX97" fmla="*/ 2254482 w 2275119"/>
              <a:gd name="connsiteY97" fmla="*/ 4619625 h 6858000"/>
              <a:gd name="connsiteX98" fmla="*/ 2265594 w 2275119"/>
              <a:gd name="connsiteY98" fmla="*/ 4672013 h 6858000"/>
              <a:gd name="connsiteX99" fmla="*/ 2271944 w 2275119"/>
              <a:gd name="connsiteY99" fmla="*/ 4732338 h 6858000"/>
              <a:gd name="connsiteX100" fmla="*/ 2275119 w 2275119"/>
              <a:gd name="connsiteY100" fmla="*/ 4800600 h 6858000"/>
              <a:gd name="connsiteX101" fmla="*/ 2271944 w 2275119"/>
              <a:gd name="connsiteY101" fmla="*/ 4868863 h 6858000"/>
              <a:gd name="connsiteX102" fmla="*/ 2265594 w 2275119"/>
              <a:gd name="connsiteY102" fmla="*/ 4929188 h 6858000"/>
              <a:gd name="connsiteX103" fmla="*/ 2254482 w 2275119"/>
              <a:gd name="connsiteY103" fmla="*/ 4981575 h 6858000"/>
              <a:gd name="connsiteX104" fmla="*/ 2238607 w 2275119"/>
              <a:gd name="connsiteY104" fmla="*/ 5027613 h 6858000"/>
              <a:gd name="connsiteX105" fmla="*/ 2222732 w 2275119"/>
              <a:gd name="connsiteY105" fmla="*/ 5068888 h 6858000"/>
              <a:gd name="connsiteX106" fmla="*/ 2206857 w 2275119"/>
              <a:gd name="connsiteY106" fmla="*/ 5105400 h 6858000"/>
              <a:gd name="connsiteX107" fmla="*/ 2187807 w 2275119"/>
              <a:gd name="connsiteY107" fmla="*/ 5143500 h 6858000"/>
              <a:gd name="connsiteX108" fmla="*/ 2168757 w 2275119"/>
              <a:gd name="connsiteY108" fmla="*/ 5181600 h 6858000"/>
              <a:gd name="connsiteX109" fmla="*/ 2149707 w 2275119"/>
              <a:gd name="connsiteY109" fmla="*/ 5218113 h 6858000"/>
              <a:gd name="connsiteX110" fmla="*/ 2133832 w 2275119"/>
              <a:gd name="connsiteY110" fmla="*/ 5259388 h 6858000"/>
              <a:gd name="connsiteX111" fmla="*/ 2119544 w 2275119"/>
              <a:gd name="connsiteY111" fmla="*/ 5305425 h 6858000"/>
              <a:gd name="connsiteX112" fmla="*/ 2108432 w 2275119"/>
              <a:gd name="connsiteY112" fmla="*/ 5357813 h 6858000"/>
              <a:gd name="connsiteX113" fmla="*/ 2100494 w 2275119"/>
              <a:gd name="connsiteY113" fmla="*/ 5418138 h 6858000"/>
              <a:gd name="connsiteX114" fmla="*/ 2098907 w 2275119"/>
              <a:gd name="connsiteY114" fmla="*/ 5486400 h 6858000"/>
              <a:gd name="connsiteX115" fmla="*/ 2100494 w 2275119"/>
              <a:gd name="connsiteY115" fmla="*/ 5554663 h 6858000"/>
              <a:gd name="connsiteX116" fmla="*/ 2108432 w 2275119"/>
              <a:gd name="connsiteY116" fmla="*/ 5614988 h 6858000"/>
              <a:gd name="connsiteX117" fmla="*/ 2119544 w 2275119"/>
              <a:gd name="connsiteY117" fmla="*/ 5667375 h 6858000"/>
              <a:gd name="connsiteX118" fmla="*/ 2133832 w 2275119"/>
              <a:gd name="connsiteY118" fmla="*/ 5713413 h 6858000"/>
              <a:gd name="connsiteX119" fmla="*/ 2149707 w 2275119"/>
              <a:gd name="connsiteY119" fmla="*/ 5754688 h 6858000"/>
              <a:gd name="connsiteX120" fmla="*/ 2168757 w 2275119"/>
              <a:gd name="connsiteY120" fmla="*/ 5791200 h 6858000"/>
              <a:gd name="connsiteX121" fmla="*/ 2187807 w 2275119"/>
              <a:gd name="connsiteY121" fmla="*/ 5829300 h 6858000"/>
              <a:gd name="connsiteX122" fmla="*/ 2206857 w 2275119"/>
              <a:gd name="connsiteY122" fmla="*/ 5867400 h 6858000"/>
              <a:gd name="connsiteX123" fmla="*/ 2222732 w 2275119"/>
              <a:gd name="connsiteY123" fmla="*/ 5903913 h 6858000"/>
              <a:gd name="connsiteX124" fmla="*/ 2238607 w 2275119"/>
              <a:gd name="connsiteY124" fmla="*/ 5945188 h 6858000"/>
              <a:gd name="connsiteX125" fmla="*/ 2254482 w 2275119"/>
              <a:gd name="connsiteY125" fmla="*/ 5991225 h 6858000"/>
              <a:gd name="connsiteX126" fmla="*/ 2265594 w 2275119"/>
              <a:gd name="connsiteY126" fmla="*/ 6043613 h 6858000"/>
              <a:gd name="connsiteX127" fmla="*/ 2271944 w 2275119"/>
              <a:gd name="connsiteY127" fmla="*/ 6103938 h 6858000"/>
              <a:gd name="connsiteX128" fmla="*/ 2275119 w 2275119"/>
              <a:gd name="connsiteY128" fmla="*/ 6172200 h 6858000"/>
              <a:gd name="connsiteX129" fmla="*/ 2271944 w 2275119"/>
              <a:gd name="connsiteY129" fmla="*/ 6240463 h 6858000"/>
              <a:gd name="connsiteX130" fmla="*/ 2265594 w 2275119"/>
              <a:gd name="connsiteY130" fmla="*/ 6300788 h 6858000"/>
              <a:gd name="connsiteX131" fmla="*/ 2254482 w 2275119"/>
              <a:gd name="connsiteY131" fmla="*/ 6353175 h 6858000"/>
              <a:gd name="connsiteX132" fmla="*/ 2238607 w 2275119"/>
              <a:gd name="connsiteY132" fmla="*/ 6399213 h 6858000"/>
              <a:gd name="connsiteX133" fmla="*/ 2222732 w 2275119"/>
              <a:gd name="connsiteY133" fmla="*/ 6440488 h 6858000"/>
              <a:gd name="connsiteX134" fmla="*/ 2206857 w 2275119"/>
              <a:gd name="connsiteY134" fmla="*/ 6477000 h 6858000"/>
              <a:gd name="connsiteX135" fmla="*/ 2187807 w 2275119"/>
              <a:gd name="connsiteY135" fmla="*/ 6515100 h 6858000"/>
              <a:gd name="connsiteX136" fmla="*/ 2168757 w 2275119"/>
              <a:gd name="connsiteY136" fmla="*/ 6553200 h 6858000"/>
              <a:gd name="connsiteX137" fmla="*/ 2149707 w 2275119"/>
              <a:gd name="connsiteY137" fmla="*/ 6589713 h 6858000"/>
              <a:gd name="connsiteX138" fmla="*/ 2133832 w 2275119"/>
              <a:gd name="connsiteY138" fmla="*/ 6630988 h 6858000"/>
              <a:gd name="connsiteX139" fmla="*/ 2119544 w 2275119"/>
              <a:gd name="connsiteY139" fmla="*/ 6677025 h 6858000"/>
              <a:gd name="connsiteX140" fmla="*/ 2108432 w 2275119"/>
              <a:gd name="connsiteY140" fmla="*/ 6729413 h 6858000"/>
              <a:gd name="connsiteX141" fmla="*/ 2100494 w 2275119"/>
              <a:gd name="connsiteY141" fmla="*/ 6789738 h 6858000"/>
              <a:gd name="connsiteX142" fmla="*/ 2098907 w 2275119"/>
              <a:gd name="connsiteY142" fmla="*/ 6858000 h 6858000"/>
              <a:gd name="connsiteX143" fmla="*/ 1556068 w 2275119"/>
              <a:gd name="connsiteY143" fmla="*/ 6858000 h 6858000"/>
              <a:gd name="connsiteX144" fmla="*/ 1389294 w 2275119"/>
              <a:gd name="connsiteY144" fmla="*/ 6858000 h 6858000"/>
              <a:gd name="connsiteX145" fmla="*/ 0 w 2275119"/>
              <a:gd name="connsiteY1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275119" h="6858000">
                <a:moveTo>
                  <a:pt x="0" y="0"/>
                </a:moveTo>
                <a:lnTo>
                  <a:pt x="1389294" y="0"/>
                </a:lnTo>
                <a:lnTo>
                  <a:pt x="1556068" y="0"/>
                </a:lnTo>
                <a:lnTo>
                  <a:pt x="2098907" y="0"/>
                </a:lnTo>
                <a:lnTo>
                  <a:pt x="2100494" y="68263"/>
                </a:lnTo>
                <a:lnTo>
                  <a:pt x="2108432" y="128588"/>
                </a:lnTo>
                <a:lnTo>
                  <a:pt x="2119544" y="180975"/>
                </a:lnTo>
                <a:lnTo>
                  <a:pt x="2133832" y="227013"/>
                </a:lnTo>
                <a:lnTo>
                  <a:pt x="2149707" y="268288"/>
                </a:lnTo>
                <a:lnTo>
                  <a:pt x="2168757" y="304800"/>
                </a:lnTo>
                <a:lnTo>
                  <a:pt x="2187807" y="342900"/>
                </a:lnTo>
                <a:lnTo>
                  <a:pt x="2206857" y="381000"/>
                </a:lnTo>
                <a:lnTo>
                  <a:pt x="2222732" y="417513"/>
                </a:lnTo>
                <a:lnTo>
                  <a:pt x="2238607" y="458788"/>
                </a:lnTo>
                <a:lnTo>
                  <a:pt x="2254482" y="504825"/>
                </a:lnTo>
                <a:lnTo>
                  <a:pt x="2265594" y="557213"/>
                </a:lnTo>
                <a:lnTo>
                  <a:pt x="2271944" y="617538"/>
                </a:lnTo>
                <a:lnTo>
                  <a:pt x="2275119" y="685800"/>
                </a:lnTo>
                <a:lnTo>
                  <a:pt x="2271944" y="754063"/>
                </a:lnTo>
                <a:lnTo>
                  <a:pt x="2265594" y="814388"/>
                </a:lnTo>
                <a:lnTo>
                  <a:pt x="2254482" y="866775"/>
                </a:lnTo>
                <a:lnTo>
                  <a:pt x="2238607" y="912813"/>
                </a:lnTo>
                <a:lnTo>
                  <a:pt x="2222732" y="954088"/>
                </a:lnTo>
                <a:lnTo>
                  <a:pt x="2206857" y="990600"/>
                </a:lnTo>
                <a:lnTo>
                  <a:pt x="2187807" y="1028700"/>
                </a:lnTo>
                <a:lnTo>
                  <a:pt x="2168757" y="1066800"/>
                </a:lnTo>
                <a:lnTo>
                  <a:pt x="2149707" y="1103313"/>
                </a:lnTo>
                <a:lnTo>
                  <a:pt x="2133832" y="1144588"/>
                </a:lnTo>
                <a:lnTo>
                  <a:pt x="2119544" y="1190625"/>
                </a:lnTo>
                <a:lnTo>
                  <a:pt x="2108432" y="1243013"/>
                </a:lnTo>
                <a:lnTo>
                  <a:pt x="2100494" y="1303338"/>
                </a:lnTo>
                <a:lnTo>
                  <a:pt x="2098907" y="1371600"/>
                </a:lnTo>
                <a:lnTo>
                  <a:pt x="2100494" y="1439863"/>
                </a:lnTo>
                <a:lnTo>
                  <a:pt x="2108432" y="1500188"/>
                </a:lnTo>
                <a:lnTo>
                  <a:pt x="2119544" y="1552575"/>
                </a:lnTo>
                <a:lnTo>
                  <a:pt x="2133832" y="1598613"/>
                </a:lnTo>
                <a:lnTo>
                  <a:pt x="2149707" y="1639888"/>
                </a:lnTo>
                <a:lnTo>
                  <a:pt x="2168757" y="1676400"/>
                </a:lnTo>
                <a:lnTo>
                  <a:pt x="2187807" y="1714500"/>
                </a:lnTo>
                <a:lnTo>
                  <a:pt x="2206857" y="1752600"/>
                </a:lnTo>
                <a:lnTo>
                  <a:pt x="2222732" y="1789113"/>
                </a:lnTo>
                <a:lnTo>
                  <a:pt x="2238607" y="1830388"/>
                </a:lnTo>
                <a:lnTo>
                  <a:pt x="2254482" y="1876425"/>
                </a:lnTo>
                <a:lnTo>
                  <a:pt x="2265594" y="1928813"/>
                </a:lnTo>
                <a:lnTo>
                  <a:pt x="2271944" y="1989138"/>
                </a:lnTo>
                <a:lnTo>
                  <a:pt x="2275119" y="2057400"/>
                </a:lnTo>
                <a:lnTo>
                  <a:pt x="2271944" y="2125663"/>
                </a:lnTo>
                <a:lnTo>
                  <a:pt x="2265594" y="2185988"/>
                </a:lnTo>
                <a:lnTo>
                  <a:pt x="2254482" y="2238375"/>
                </a:lnTo>
                <a:lnTo>
                  <a:pt x="2238607" y="2284413"/>
                </a:lnTo>
                <a:lnTo>
                  <a:pt x="2222732" y="2325688"/>
                </a:lnTo>
                <a:lnTo>
                  <a:pt x="2206857" y="2362200"/>
                </a:lnTo>
                <a:lnTo>
                  <a:pt x="2187807" y="2400300"/>
                </a:lnTo>
                <a:lnTo>
                  <a:pt x="2168757" y="2438400"/>
                </a:lnTo>
                <a:lnTo>
                  <a:pt x="2149707" y="2474913"/>
                </a:lnTo>
                <a:lnTo>
                  <a:pt x="2133832" y="2516188"/>
                </a:lnTo>
                <a:lnTo>
                  <a:pt x="2119544" y="2562225"/>
                </a:lnTo>
                <a:lnTo>
                  <a:pt x="2108432" y="2614613"/>
                </a:lnTo>
                <a:lnTo>
                  <a:pt x="2100494" y="2674938"/>
                </a:lnTo>
                <a:lnTo>
                  <a:pt x="2098907" y="2743200"/>
                </a:lnTo>
                <a:lnTo>
                  <a:pt x="2100494" y="2811463"/>
                </a:lnTo>
                <a:lnTo>
                  <a:pt x="2108432" y="2871788"/>
                </a:lnTo>
                <a:lnTo>
                  <a:pt x="2119544" y="2924175"/>
                </a:lnTo>
                <a:lnTo>
                  <a:pt x="2133832" y="2970213"/>
                </a:lnTo>
                <a:lnTo>
                  <a:pt x="2149707" y="3011488"/>
                </a:lnTo>
                <a:lnTo>
                  <a:pt x="2168757" y="3048000"/>
                </a:lnTo>
                <a:lnTo>
                  <a:pt x="2187807" y="3086100"/>
                </a:lnTo>
                <a:lnTo>
                  <a:pt x="2206857" y="3124200"/>
                </a:lnTo>
                <a:lnTo>
                  <a:pt x="2222732" y="3160713"/>
                </a:lnTo>
                <a:lnTo>
                  <a:pt x="2238607" y="3201988"/>
                </a:lnTo>
                <a:lnTo>
                  <a:pt x="2254482" y="3248025"/>
                </a:lnTo>
                <a:lnTo>
                  <a:pt x="2265594" y="3300413"/>
                </a:lnTo>
                <a:lnTo>
                  <a:pt x="2271944" y="3360738"/>
                </a:lnTo>
                <a:lnTo>
                  <a:pt x="2275119" y="3427413"/>
                </a:lnTo>
                <a:lnTo>
                  <a:pt x="2271944" y="3497263"/>
                </a:lnTo>
                <a:lnTo>
                  <a:pt x="2265594" y="3557588"/>
                </a:lnTo>
                <a:lnTo>
                  <a:pt x="2254482" y="3609975"/>
                </a:lnTo>
                <a:lnTo>
                  <a:pt x="2238607" y="3656013"/>
                </a:lnTo>
                <a:lnTo>
                  <a:pt x="2222732" y="3697288"/>
                </a:lnTo>
                <a:lnTo>
                  <a:pt x="2206857" y="3733800"/>
                </a:lnTo>
                <a:lnTo>
                  <a:pt x="2187807" y="3771900"/>
                </a:lnTo>
                <a:lnTo>
                  <a:pt x="2168757" y="3810000"/>
                </a:lnTo>
                <a:lnTo>
                  <a:pt x="2149707" y="3846513"/>
                </a:lnTo>
                <a:lnTo>
                  <a:pt x="2133832" y="3887788"/>
                </a:lnTo>
                <a:lnTo>
                  <a:pt x="2119544" y="3933825"/>
                </a:lnTo>
                <a:lnTo>
                  <a:pt x="2108432" y="3986213"/>
                </a:lnTo>
                <a:lnTo>
                  <a:pt x="2100494" y="4046538"/>
                </a:lnTo>
                <a:lnTo>
                  <a:pt x="2098907" y="4114800"/>
                </a:lnTo>
                <a:lnTo>
                  <a:pt x="2100494" y="4183063"/>
                </a:lnTo>
                <a:lnTo>
                  <a:pt x="2108432" y="4243388"/>
                </a:lnTo>
                <a:lnTo>
                  <a:pt x="2119544" y="4295775"/>
                </a:lnTo>
                <a:lnTo>
                  <a:pt x="2133832" y="4341813"/>
                </a:lnTo>
                <a:lnTo>
                  <a:pt x="2149707" y="4383088"/>
                </a:lnTo>
                <a:lnTo>
                  <a:pt x="2168757" y="4419600"/>
                </a:lnTo>
                <a:lnTo>
                  <a:pt x="2206857" y="4495800"/>
                </a:lnTo>
                <a:lnTo>
                  <a:pt x="2222732" y="4532313"/>
                </a:lnTo>
                <a:lnTo>
                  <a:pt x="2238607" y="4573588"/>
                </a:lnTo>
                <a:lnTo>
                  <a:pt x="2254482" y="4619625"/>
                </a:lnTo>
                <a:lnTo>
                  <a:pt x="2265594" y="4672013"/>
                </a:lnTo>
                <a:lnTo>
                  <a:pt x="2271944" y="4732338"/>
                </a:lnTo>
                <a:lnTo>
                  <a:pt x="2275119" y="4800600"/>
                </a:lnTo>
                <a:lnTo>
                  <a:pt x="2271944" y="4868863"/>
                </a:lnTo>
                <a:lnTo>
                  <a:pt x="2265594" y="4929188"/>
                </a:lnTo>
                <a:lnTo>
                  <a:pt x="2254482" y="4981575"/>
                </a:lnTo>
                <a:lnTo>
                  <a:pt x="2238607" y="5027613"/>
                </a:lnTo>
                <a:lnTo>
                  <a:pt x="2222732" y="5068888"/>
                </a:lnTo>
                <a:lnTo>
                  <a:pt x="2206857" y="5105400"/>
                </a:lnTo>
                <a:lnTo>
                  <a:pt x="2187807" y="5143500"/>
                </a:lnTo>
                <a:lnTo>
                  <a:pt x="2168757" y="5181600"/>
                </a:lnTo>
                <a:lnTo>
                  <a:pt x="2149707" y="5218113"/>
                </a:lnTo>
                <a:lnTo>
                  <a:pt x="2133832" y="5259388"/>
                </a:lnTo>
                <a:lnTo>
                  <a:pt x="2119544" y="5305425"/>
                </a:lnTo>
                <a:lnTo>
                  <a:pt x="2108432" y="5357813"/>
                </a:lnTo>
                <a:lnTo>
                  <a:pt x="2100494" y="5418138"/>
                </a:lnTo>
                <a:lnTo>
                  <a:pt x="2098907" y="5486400"/>
                </a:lnTo>
                <a:lnTo>
                  <a:pt x="2100494" y="5554663"/>
                </a:lnTo>
                <a:lnTo>
                  <a:pt x="2108432" y="5614988"/>
                </a:lnTo>
                <a:lnTo>
                  <a:pt x="2119544" y="5667375"/>
                </a:lnTo>
                <a:lnTo>
                  <a:pt x="2133832" y="5713413"/>
                </a:lnTo>
                <a:lnTo>
                  <a:pt x="2149707" y="5754688"/>
                </a:lnTo>
                <a:lnTo>
                  <a:pt x="2168757" y="5791200"/>
                </a:lnTo>
                <a:lnTo>
                  <a:pt x="2187807" y="5829300"/>
                </a:lnTo>
                <a:lnTo>
                  <a:pt x="2206857" y="5867400"/>
                </a:lnTo>
                <a:lnTo>
                  <a:pt x="2222732" y="5903913"/>
                </a:lnTo>
                <a:lnTo>
                  <a:pt x="2238607" y="5945188"/>
                </a:lnTo>
                <a:lnTo>
                  <a:pt x="2254482" y="5991225"/>
                </a:lnTo>
                <a:lnTo>
                  <a:pt x="2265594" y="6043613"/>
                </a:lnTo>
                <a:lnTo>
                  <a:pt x="2271944" y="6103938"/>
                </a:lnTo>
                <a:lnTo>
                  <a:pt x="2275119" y="6172200"/>
                </a:lnTo>
                <a:lnTo>
                  <a:pt x="2271944" y="6240463"/>
                </a:lnTo>
                <a:lnTo>
                  <a:pt x="2265594" y="6300788"/>
                </a:lnTo>
                <a:lnTo>
                  <a:pt x="2254482" y="6353175"/>
                </a:lnTo>
                <a:lnTo>
                  <a:pt x="2238607" y="6399213"/>
                </a:lnTo>
                <a:lnTo>
                  <a:pt x="2222732" y="6440488"/>
                </a:lnTo>
                <a:lnTo>
                  <a:pt x="2206857" y="6477000"/>
                </a:lnTo>
                <a:lnTo>
                  <a:pt x="2187807" y="6515100"/>
                </a:lnTo>
                <a:lnTo>
                  <a:pt x="2168757" y="6553200"/>
                </a:lnTo>
                <a:lnTo>
                  <a:pt x="2149707" y="6589713"/>
                </a:lnTo>
                <a:lnTo>
                  <a:pt x="2133832" y="6630988"/>
                </a:lnTo>
                <a:lnTo>
                  <a:pt x="2119544" y="6677025"/>
                </a:lnTo>
                <a:lnTo>
                  <a:pt x="2108432" y="6729413"/>
                </a:lnTo>
                <a:lnTo>
                  <a:pt x="2100494" y="6789738"/>
                </a:lnTo>
                <a:lnTo>
                  <a:pt x="2098907" y="6858000"/>
                </a:lnTo>
                <a:lnTo>
                  <a:pt x="1556068" y="6858000"/>
                </a:lnTo>
                <a:lnTo>
                  <a:pt x="13892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E1F77-1EC8-47BA-A381-B6618A2F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95600" y="2178528"/>
            <a:ext cx="8534400" cy="370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1"/>
            <a:r>
              <a:rPr lang="en-US" sz="2400" dirty="0"/>
              <a:t>Climacteric: hormonal and physiological changes occurring in mid-life in both sexes.</a:t>
            </a:r>
          </a:p>
          <a:p>
            <a:pPr marL="228600" lvl="1"/>
            <a:r>
              <a:rPr lang="en-US" sz="2400" dirty="0"/>
              <a:t>Perimenopause: a period of time when ovaries produce less estrogen:</a:t>
            </a:r>
          </a:p>
          <a:p>
            <a:pPr marL="685800" lvl="2"/>
            <a:r>
              <a:rPr lang="en-US" sz="2000" dirty="0"/>
              <a:t>Menstruation may become less regular.</a:t>
            </a:r>
          </a:p>
          <a:p>
            <a:pPr marL="685800" lvl="2"/>
            <a:r>
              <a:rPr lang="en-US" sz="2000" dirty="0"/>
              <a:t>Women may notice changes in sex drive. </a:t>
            </a:r>
          </a:p>
          <a:p>
            <a:pPr marL="228600" lvl="1">
              <a:spcBef>
                <a:spcPts val="1000"/>
              </a:spcBef>
            </a:pPr>
            <a:r>
              <a:rPr lang="en-US" sz="2400" dirty="0">
                <a:solidFill>
                  <a:srgbClr val="006CA7"/>
                </a:solidFill>
                <a:ea typeface="Helvetica" charset="0"/>
                <a:cs typeface="Helvetica" charset="0"/>
              </a:rPr>
              <a:t>Menopause</a:t>
            </a:r>
            <a:r>
              <a:rPr lang="en-US" sz="2400" dirty="0">
                <a:ea typeface="Helvetica" charset="0"/>
                <a:cs typeface="Helvetica" charset="0"/>
              </a:rPr>
              <a:t>: permanent cessation of ovulation and menstruation. </a:t>
            </a:r>
          </a:p>
          <a:p>
            <a:pPr marL="685800" lvl="2">
              <a:spcBef>
                <a:spcPts val="1000"/>
              </a:spcBef>
            </a:pPr>
            <a:r>
              <a:rPr lang="en-US" sz="2000" dirty="0">
                <a:ea typeface="Helvetica" charset="0"/>
                <a:cs typeface="Helvetica" charset="0"/>
              </a:rPr>
              <a:t>Triggered in part because of a depletion of oocytes. </a:t>
            </a:r>
          </a:p>
          <a:p>
            <a:pPr marL="228600" lvl="1"/>
            <a:endParaRPr lang="en-US" sz="2000" dirty="0"/>
          </a:p>
          <a:p>
            <a:pPr marL="228600"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Menstruation Across Cultures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50319" y="1844675"/>
            <a:ext cx="8003032" cy="43751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Menarche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onset of menstruation, one of the most apparent markers of puberty in females: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Time of celebration within some cultures.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Reactions and experiences vary within families and across cultures: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Regarding females as unclean during menses.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Forbidding sex during menstruation:</a:t>
            </a:r>
          </a:p>
          <a:p>
            <a:pPr lvl="2"/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 Does not have any biological basis.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Forbidding activities such as prayer.</a:t>
            </a:r>
          </a:p>
          <a:p>
            <a:pPr marL="457200" lvl="1" indent="0">
              <a:buNone/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3304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1996" y="382385"/>
            <a:ext cx="10668004" cy="1113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Symptoms of Menopause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34812" y="1788367"/>
            <a:ext cx="10668004" cy="3440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1">
              <a:lnSpc>
                <a:spcPct val="100000"/>
              </a:lnSpc>
            </a:pPr>
            <a:r>
              <a:rPr lang="en-US" sz="1900" dirty="0"/>
              <a:t>Thinning of the vaginal walls </a:t>
            </a:r>
          </a:p>
          <a:p>
            <a:pPr marL="228600" lvl="1">
              <a:lnSpc>
                <a:spcPct val="100000"/>
              </a:lnSpc>
            </a:pPr>
            <a:r>
              <a:rPr lang="en-US" sz="1900" dirty="0"/>
              <a:t>Decrease in vaginal lubrication, sexual desire and/or arousal</a:t>
            </a:r>
          </a:p>
          <a:p>
            <a:pPr marL="228600" lvl="1">
              <a:lnSpc>
                <a:spcPct val="100000"/>
              </a:lnSpc>
            </a:pPr>
            <a:r>
              <a:rPr lang="en-US" sz="1900" dirty="0"/>
              <a:t>Acceleration of bone loss</a:t>
            </a:r>
          </a:p>
          <a:p>
            <a:pPr marL="228600" lvl="1">
              <a:lnSpc>
                <a:spcPct val="100000"/>
              </a:lnSpc>
            </a:pPr>
            <a:r>
              <a:rPr lang="en-US" sz="1900" dirty="0"/>
              <a:t>Irritability</a:t>
            </a:r>
          </a:p>
          <a:p>
            <a:pPr marL="228600" lvl="1">
              <a:lnSpc>
                <a:spcPct val="100000"/>
              </a:lnSpc>
            </a:pPr>
            <a:r>
              <a:rPr lang="en-US" sz="1900" dirty="0"/>
              <a:t>Sleep disturbances</a:t>
            </a:r>
          </a:p>
          <a:p>
            <a:pPr marL="228600" lvl="1">
              <a:lnSpc>
                <a:spcPct val="100000"/>
              </a:lnSpc>
            </a:pPr>
            <a:r>
              <a:rPr lang="en-US" sz="1900" dirty="0"/>
              <a:t>Hot flashes and/or temperature sensitivity</a:t>
            </a:r>
          </a:p>
          <a:p>
            <a:pPr marL="228600" lvl="1">
              <a:lnSpc>
                <a:spcPct val="100000"/>
              </a:lnSpc>
            </a:pPr>
            <a:r>
              <a:rPr lang="en-US" sz="1900" dirty="0"/>
              <a:t>Dizziness</a:t>
            </a:r>
          </a:p>
          <a:p>
            <a:pPr marL="228600" lvl="1">
              <a:lnSpc>
                <a:spcPct val="100000"/>
              </a:lnSpc>
            </a:pPr>
            <a:r>
              <a:rPr lang="en-US" sz="1900" dirty="0"/>
              <a:t>Numbness and/or tingling in the hands and feet</a:t>
            </a:r>
          </a:p>
          <a:p>
            <a:pPr marL="228600" lvl="1">
              <a:lnSpc>
                <a:spcPct val="100000"/>
              </a:lnSpc>
            </a:pPr>
            <a:r>
              <a:rPr lang="en-US" sz="1900" dirty="0"/>
              <a:t>Difficulty concentrating</a:t>
            </a:r>
          </a:p>
          <a:p>
            <a:pPr marL="228600" lvl="1">
              <a:lnSpc>
                <a:spcPct val="100000"/>
              </a:lnSpc>
            </a:pPr>
            <a:endParaRPr lang="en-US" sz="1900" dirty="0"/>
          </a:p>
          <a:p>
            <a:pPr marL="228600" lvl="1">
              <a:lnSpc>
                <a:spcPct val="100000"/>
              </a:lnSpc>
            </a:pPr>
            <a:endParaRPr lang="en-US" sz="1900" dirty="0"/>
          </a:p>
          <a:p>
            <a:pPr>
              <a:lnSpc>
                <a:spcPct val="100000"/>
              </a:lnSpc>
            </a:pPr>
            <a:endParaRPr lang="en-US" sz="19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A8810A89-0FFE-4C4E-904F-4E01F025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20D737-9CCD-4CC9-9822-1BBA77341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6A7EC-E6B5-476C-AA97-4AAE419E3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83" r="5934" b="2"/>
          <a:stretch/>
        </p:blipFill>
        <p:spPr>
          <a:xfrm>
            <a:off x="7373816" y="2145636"/>
            <a:ext cx="4261588" cy="3954707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F2AF447E-E08D-4A51-ABEE-3A2D71E1E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9528486 w 12192000"/>
              <a:gd name="connsiteY5" fmla="*/ 2197353 h 6858000"/>
              <a:gd name="connsiteX6" fmla="*/ 9491031 w 12192000"/>
              <a:gd name="connsiteY6" fmla="*/ 2200864 h 6858000"/>
              <a:gd name="connsiteX7" fmla="*/ 9454747 w 12192000"/>
              <a:gd name="connsiteY7" fmla="*/ 2210228 h 6858000"/>
              <a:gd name="connsiteX8" fmla="*/ 9419633 w 12192000"/>
              <a:gd name="connsiteY8" fmla="*/ 2224273 h 6858000"/>
              <a:gd name="connsiteX9" fmla="*/ 9383349 w 12192000"/>
              <a:gd name="connsiteY9" fmla="*/ 2241830 h 6858000"/>
              <a:gd name="connsiteX10" fmla="*/ 9349405 w 12192000"/>
              <a:gd name="connsiteY10" fmla="*/ 2261728 h 6858000"/>
              <a:gd name="connsiteX11" fmla="*/ 9314292 w 12192000"/>
              <a:gd name="connsiteY11" fmla="*/ 2282796 h 6858000"/>
              <a:gd name="connsiteX12" fmla="*/ 9279178 w 12192000"/>
              <a:gd name="connsiteY12" fmla="*/ 2301524 h 6858000"/>
              <a:gd name="connsiteX13" fmla="*/ 9244064 w 12192000"/>
              <a:gd name="connsiteY13" fmla="*/ 2320251 h 6858000"/>
              <a:gd name="connsiteX14" fmla="*/ 9208950 w 12192000"/>
              <a:gd name="connsiteY14" fmla="*/ 2334296 h 6858000"/>
              <a:gd name="connsiteX15" fmla="*/ 9172666 w 12192000"/>
              <a:gd name="connsiteY15" fmla="*/ 2343660 h 6858000"/>
              <a:gd name="connsiteX16" fmla="*/ 9136382 w 12192000"/>
              <a:gd name="connsiteY16" fmla="*/ 2348342 h 6858000"/>
              <a:gd name="connsiteX17" fmla="*/ 9097757 w 12192000"/>
              <a:gd name="connsiteY17" fmla="*/ 2348342 h 6858000"/>
              <a:gd name="connsiteX18" fmla="*/ 9057961 w 12192000"/>
              <a:gd name="connsiteY18" fmla="*/ 2346001 h 6858000"/>
              <a:gd name="connsiteX19" fmla="*/ 9018166 w 12192000"/>
              <a:gd name="connsiteY19" fmla="*/ 2341319 h 6858000"/>
              <a:gd name="connsiteX20" fmla="*/ 8978370 w 12192000"/>
              <a:gd name="connsiteY20" fmla="*/ 2335467 h 6858000"/>
              <a:gd name="connsiteX21" fmla="*/ 8938575 w 12192000"/>
              <a:gd name="connsiteY21" fmla="*/ 2330785 h 6858000"/>
              <a:gd name="connsiteX22" fmla="*/ 8898779 w 12192000"/>
              <a:gd name="connsiteY22" fmla="*/ 2327274 h 6858000"/>
              <a:gd name="connsiteX23" fmla="*/ 8861324 w 12192000"/>
              <a:gd name="connsiteY23" fmla="*/ 2328444 h 6858000"/>
              <a:gd name="connsiteX24" fmla="*/ 8825040 w 12192000"/>
              <a:gd name="connsiteY24" fmla="*/ 2333126 h 6858000"/>
              <a:gd name="connsiteX25" fmla="*/ 8789926 w 12192000"/>
              <a:gd name="connsiteY25" fmla="*/ 2343660 h 6858000"/>
              <a:gd name="connsiteX26" fmla="*/ 8760665 w 12192000"/>
              <a:gd name="connsiteY26" fmla="*/ 2358876 h 6858000"/>
              <a:gd name="connsiteX27" fmla="*/ 8732574 w 12192000"/>
              <a:gd name="connsiteY27" fmla="*/ 2378774 h 6858000"/>
              <a:gd name="connsiteX28" fmla="*/ 8707994 w 12192000"/>
              <a:gd name="connsiteY28" fmla="*/ 2402183 h 6858000"/>
              <a:gd name="connsiteX29" fmla="*/ 8683415 w 12192000"/>
              <a:gd name="connsiteY29" fmla="*/ 2429103 h 6858000"/>
              <a:gd name="connsiteX30" fmla="*/ 8661176 w 12192000"/>
              <a:gd name="connsiteY30" fmla="*/ 2457194 h 6858000"/>
              <a:gd name="connsiteX31" fmla="*/ 8638937 w 12192000"/>
              <a:gd name="connsiteY31" fmla="*/ 2486456 h 6858000"/>
              <a:gd name="connsiteX32" fmla="*/ 8616699 w 12192000"/>
              <a:gd name="connsiteY32" fmla="*/ 2515717 h 6858000"/>
              <a:gd name="connsiteX33" fmla="*/ 8594460 w 12192000"/>
              <a:gd name="connsiteY33" fmla="*/ 2543808 h 6858000"/>
              <a:gd name="connsiteX34" fmla="*/ 8571051 w 12192000"/>
              <a:gd name="connsiteY34" fmla="*/ 2570729 h 6858000"/>
              <a:gd name="connsiteX35" fmla="*/ 8544130 w 12192000"/>
              <a:gd name="connsiteY35" fmla="*/ 2594138 h 6858000"/>
              <a:gd name="connsiteX36" fmla="*/ 8518380 w 12192000"/>
              <a:gd name="connsiteY36" fmla="*/ 2615206 h 6858000"/>
              <a:gd name="connsiteX37" fmla="*/ 8489119 w 12192000"/>
              <a:gd name="connsiteY37" fmla="*/ 2631593 h 6858000"/>
              <a:gd name="connsiteX38" fmla="*/ 8457516 w 12192000"/>
              <a:gd name="connsiteY38" fmla="*/ 2645638 h 6858000"/>
              <a:gd name="connsiteX39" fmla="*/ 8423573 w 12192000"/>
              <a:gd name="connsiteY39" fmla="*/ 2657343 h 6858000"/>
              <a:gd name="connsiteX40" fmla="*/ 8388459 w 12192000"/>
              <a:gd name="connsiteY40" fmla="*/ 2667877 h 6858000"/>
              <a:gd name="connsiteX41" fmla="*/ 8353346 w 12192000"/>
              <a:gd name="connsiteY41" fmla="*/ 2677241 h 6858000"/>
              <a:gd name="connsiteX42" fmla="*/ 8317062 w 12192000"/>
              <a:gd name="connsiteY42" fmla="*/ 2686604 h 6858000"/>
              <a:gd name="connsiteX43" fmla="*/ 8283118 w 12192000"/>
              <a:gd name="connsiteY43" fmla="*/ 2697138 h 6858000"/>
              <a:gd name="connsiteX44" fmla="*/ 8249175 w 12192000"/>
              <a:gd name="connsiteY44" fmla="*/ 2708843 h 6858000"/>
              <a:gd name="connsiteX45" fmla="*/ 8217573 w 12192000"/>
              <a:gd name="connsiteY45" fmla="*/ 2722888 h 6858000"/>
              <a:gd name="connsiteX46" fmla="*/ 8189482 w 12192000"/>
              <a:gd name="connsiteY46" fmla="*/ 2740445 h 6858000"/>
              <a:gd name="connsiteX47" fmla="*/ 8163732 w 12192000"/>
              <a:gd name="connsiteY47" fmla="*/ 2761514 h 6858000"/>
              <a:gd name="connsiteX48" fmla="*/ 8142663 w 12192000"/>
              <a:gd name="connsiteY48" fmla="*/ 2787264 h 6858000"/>
              <a:gd name="connsiteX49" fmla="*/ 8125106 w 12192000"/>
              <a:gd name="connsiteY49" fmla="*/ 2815355 h 6858000"/>
              <a:gd name="connsiteX50" fmla="*/ 8111061 w 12192000"/>
              <a:gd name="connsiteY50" fmla="*/ 2846957 h 6858000"/>
              <a:gd name="connsiteX51" fmla="*/ 8099356 w 12192000"/>
              <a:gd name="connsiteY51" fmla="*/ 2880900 h 6858000"/>
              <a:gd name="connsiteX52" fmla="*/ 8088822 w 12192000"/>
              <a:gd name="connsiteY52" fmla="*/ 2914844 h 6858000"/>
              <a:gd name="connsiteX53" fmla="*/ 8079459 w 12192000"/>
              <a:gd name="connsiteY53" fmla="*/ 2951128 h 6858000"/>
              <a:gd name="connsiteX54" fmla="*/ 8070095 w 12192000"/>
              <a:gd name="connsiteY54" fmla="*/ 2986242 h 6858000"/>
              <a:gd name="connsiteX55" fmla="*/ 8059561 w 12192000"/>
              <a:gd name="connsiteY55" fmla="*/ 3021355 h 6858000"/>
              <a:gd name="connsiteX56" fmla="*/ 8047856 w 12192000"/>
              <a:gd name="connsiteY56" fmla="*/ 3055299 h 6858000"/>
              <a:gd name="connsiteX57" fmla="*/ 8033811 w 12192000"/>
              <a:gd name="connsiteY57" fmla="*/ 3086901 h 6858000"/>
              <a:gd name="connsiteX58" fmla="*/ 8017424 w 12192000"/>
              <a:gd name="connsiteY58" fmla="*/ 3116162 h 6858000"/>
              <a:gd name="connsiteX59" fmla="*/ 7996356 w 12192000"/>
              <a:gd name="connsiteY59" fmla="*/ 3141913 h 6858000"/>
              <a:gd name="connsiteX60" fmla="*/ 7972947 w 12192000"/>
              <a:gd name="connsiteY60" fmla="*/ 3168833 h 6858000"/>
              <a:gd name="connsiteX61" fmla="*/ 7946026 w 12192000"/>
              <a:gd name="connsiteY61" fmla="*/ 3192242 h 6858000"/>
              <a:gd name="connsiteX62" fmla="*/ 7916765 w 12192000"/>
              <a:gd name="connsiteY62" fmla="*/ 3214481 h 6858000"/>
              <a:gd name="connsiteX63" fmla="*/ 7887503 w 12192000"/>
              <a:gd name="connsiteY63" fmla="*/ 3236720 h 6858000"/>
              <a:gd name="connsiteX64" fmla="*/ 7858242 w 12192000"/>
              <a:gd name="connsiteY64" fmla="*/ 3258958 h 6858000"/>
              <a:gd name="connsiteX65" fmla="*/ 7830151 w 12192000"/>
              <a:gd name="connsiteY65" fmla="*/ 3281197 h 6858000"/>
              <a:gd name="connsiteX66" fmla="*/ 7803230 w 12192000"/>
              <a:gd name="connsiteY66" fmla="*/ 3305777 h 6858000"/>
              <a:gd name="connsiteX67" fmla="*/ 7779821 w 12192000"/>
              <a:gd name="connsiteY67" fmla="*/ 3330356 h 6858000"/>
              <a:gd name="connsiteX68" fmla="*/ 7759923 w 12192000"/>
              <a:gd name="connsiteY68" fmla="*/ 3358447 h 6858000"/>
              <a:gd name="connsiteX69" fmla="*/ 7744708 w 12192000"/>
              <a:gd name="connsiteY69" fmla="*/ 3387709 h 6858000"/>
              <a:gd name="connsiteX70" fmla="*/ 7734173 w 12192000"/>
              <a:gd name="connsiteY70" fmla="*/ 3422822 h 6858000"/>
              <a:gd name="connsiteX71" fmla="*/ 7729492 w 12192000"/>
              <a:gd name="connsiteY71" fmla="*/ 3459107 h 6858000"/>
              <a:gd name="connsiteX72" fmla="*/ 7728321 w 12192000"/>
              <a:gd name="connsiteY72" fmla="*/ 3496561 h 6858000"/>
              <a:gd name="connsiteX73" fmla="*/ 7731832 w 12192000"/>
              <a:gd name="connsiteY73" fmla="*/ 3536357 h 6858000"/>
              <a:gd name="connsiteX74" fmla="*/ 7736514 w 12192000"/>
              <a:gd name="connsiteY74" fmla="*/ 3576152 h 6858000"/>
              <a:gd name="connsiteX75" fmla="*/ 7742367 w 12192000"/>
              <a:gd name="connsiteY75" fmla="*/ 3615948 h 6858000"/>
              <a:gd name="connsiteX76" fmla="*/ 7747048 w 12192000"/>
              <a:gd name="connsiteY76" fmla="*/ 3655744 h 6858000"/>
              <a:gd name="connsiteX77" fmla="*/ 7749389 w 12192000"/>
              <a:gd name="connsiteY77" fmla="*/ 3695539 h 6858000"/>
              <a:gd name="connsiteX78" fmla="*/ 7749389 w 12192000"/>
              <a:gd name="connsiteY78" fmla="*/ 3734164 h 6858000"/>
              <a:gd name="connsiteX79" fmla="*/ 7744708 w 12192000"/>
              <a:gd name="connsiteY79" fmla="*/ 3770449 h 6858000"/>
              <a:gd name="connsiteX80" fmla="*/ 7735344 w 12192000"/>
              <a:gd name="connsiteY80" fmla="*/ 3806733 h 6858000"/>
              <a:gd name="connsiteX81" fmla="*/ 7721298 w 12192000"/>
              <a:gd name="connsiteY81" fmla="*/ 3840676 h 6858000"/>
              <a:gd name="connsiteX82" fmla="*/ 7703741 w 12192000"/>
              <a:gd name="connsiteY82" fmla="*/ 3875790 h 6858000"/>
              <a:gd name="connsiteX83" fmla="*/ 7683844 w 12192000"/>
              <a:gd name="connsiteY83" fmla="*/ 3910903 h 6858000"/>
              <a:gd name="connsiteX84" fmla="*/ 7662775 w 12192000"/>
              <a:gd name="connsiteY84" fmla="*/ 3946017 h 6858000"/>
              <a:gd name="connsiteX85" fmla="*/ 7642878 w 12192000"/>
              <a:gd name="connsiteY85" fmla="*/ 3979961 h 6858000"/>
              <a:gd name="connsiteX86" fmla="*/ 7625321 w 12192000"/>
              <a:gd name="connsiteY86" fmla="*/ 4016245 h 6858000"/>
              <a:gd name="connsiteX87" fmla="*/ 7611275 w 12192000"/>
              <a:gd name="connsiteY87" fmla="*/ 4051358 h 6858000"/>
              <a:gd name="connsiteX88" fmla="*/ 7601912 w 12192000"/>
              <a:gd name="connsiteY88" fmla="*/ 4087643 h 6858000"/>
              <a:gd name="connsiteX89" fmla="*/ 7598400 w 12192000"/>
              <a:gd name="connsiteY89" fmla="*/ 4125097 h 6858000"/>
              <a:gd name="connsiteX90" fmla="*/ 7601912 w 12192000"/>
              <a:gd name="connsiteY90" fmla="*/ 4162552 h 6858000"/>
              <a:gd name="connsiteX91" fmla="*/ 7611275 w 12192000"/>
              <a:gd name="connsiteY91" fmla="*/ 4198836 h 6858000"/>
              <a:gd name="connsiteX92" fmla="*/ 7625321 w 12192000"/>
              <a:gd name="connsiteY92" fmla="*/ 4233950 h 6858000"/>
              <a:gd name="connsiteX93" fmla="*/ 7642878 w 12192000"/>
              <a:gd name="connsiteY93" fmla="*/ 4270234 h 6858000"/>
              <a:gd name="connsiteX94" fmla="*/ 7662775 w 12192000"/>
              <a:gd name="connsiteY94" fmla="*/ 4304177 h 6858000"/>
              <a:gd name="connsiteX95" fmla="*/ 7683844 w 12192000"/>
              <a:gd name="connsiteY95" fmla="*/ 4339291 h 6858000"/>
              <a:gd name="connsiteX96" fmla="*/ 7703741 w 12192000"/>
              <a:gd name="connsiteY96" fmla="*/ 4374405 h 6858000"/>
              <a:gd name="connsiteX97" fmla="*/ 7721298 w 12192000"/>
              <a:gd name="connsiteY97" fmla="*/ 4409519 h 6858000"/>
              <a:gd name="connsiteX98" fmla="*/ 7735344 w 12192000"/>
              <a:gd name="connsiteY98" fmla="*/ 4443462 h 6858000"/>
              <a:gd name="connsiteX99" fmla="*/ 7744708 w 12192000"/>
              <a:gd name="connsiteY99" fmla="*/ 4479746 h 6858000"/>
              <a:gd name="connsiteX100" fmla="*/ 7749389 w 12192000"/>
              <a:gd name="connsiteY100" fmla="*/ 4516030 h 6858000"/>
              <a:gd name="connsiteX101" fmla="*/ 7749389 w 12192000"/>
              <a:gd name="connsiteY101" fmla="*/ 4554655 h 6858000"/>
              <a:gd name="connsiteX102" fmla="*/ 7747048 w 12192000"/>
              <a:gd name="connsiteY102" fmla="*/ 4594451 h 6858000"/>
              <a:gd name="connsiteX103" fmla="*/ 7742367 w 12192000"/>
              <a:gd name="connsiteY103" fmla="*/ 4634247 h 6858000"/>
              <a:gd name="connsiteX104" fmla="*/ 7736514 w 12192000"/>
              <a:gd name="connsiteY104" fmla="*/ 4674042 h 6858000"/>
              <a:gd name="connsiteX105" fmla="*/ 7731832 w 12192000"/>
              <a:gd name="connsiteY105" fmla="*/ 4713838 h 6858000"/>
              <a:gd name="connsiteX106" fmla="*/ 7728321 w 12192000"/>
              <a:gd name="connsiteY106" fmla="*/ 4753633 h 6858000"/>
              <a:gd name="connsiteX107" fmla="*/ 7729492 w 12192000"/>
              <a:gd name="connsiteY107" fmla="*/ 4791088 h 6858000"/>
              <a:gd name="connsiteX108" fmla="*/ 7734173 w 12192000"/>
              <a:gd name="connsiteY108" fmla="*/ 4827372 h 6858000"/>
              <a:gd name="connsiteX109" fmla="*/ 7744708 w 12192000"/>
              <a:gd name="connsiteY109" fmla="*/ 4862486 h 6858000"/>
              <a:gd name="connsiteX110" fmla="*/ 7759923 w 12192000"/>
              <a:gd name="connsiteY110" fmla="*/ 4891747 h 6858000"/>
              <a:gd name="connsiteX111" fmla="*/ 7779821 w 12192000"/>
              <a:gd name="connsiteY111" fmla="*/ 4919838 h 6858000"/>
              <a:gd name="connsiteX112" fmla="*/ 7803230 w 12192000"/>
              <a:gd name="connsiteY112" fmla="*/ 4944418 h 6858000"/>
              <a:gd name="connsiteX113" fmla="*/ 7830151 w 12192000"/>
              <a:gd name="connsiteY113" fmla="*/ 4968998 h 6858000"/>
              <a:gd name="connsiteX114" fmla="*/ 7858242 w 12192000"/>
              <a:gd name="connsiteY114" fmla="*/ 4991236 h 6858000"/>
              <a:gd name="connsiteX115" fmla="*/ 7887503 w 12192000"/>
              <a:gd name="connsiteY115" fmla="*/ 5013475 h 6858000"/>
              <a:gd name="connsiteX116" fmla="*/ 7916765 w 12192000"/>
              <a:gd name="connsiteY116" fmla="*/ 5035714 h 6858000"/>
              <a:gd name="connsiteX117" fmla="*/ 7946026 w 12192000"/>
              <a:gd name="connsiteY117" fmla="*/ 5057952 h 6858000"/>
              <a:gd name="connsiteX118" fmla="*/ 7972947 w 12192000"/>
              <a:gd name="connsiteY118" fmla="*/ 5081362 h 6858000"/>
              <a:gd name="connsiteX119" fmla="*/ 7996356 w 12192000"/>
              <a:gd name="connsiteY119" fmla="*/ 5108282 h 6858000"/>
              <a:gd name="connsiteX120" fmla="*/ 8017424 w 12192000"/>
              <a:gd name="connsiteY120" fmla="*/ 5134032 h 6858000"/>
              <a:gd name="connsiteX121" fmla="*/ 8033811 w 12192000"/>
              <a:gd name="connsiteY121" fmla="*/ 5163294 h 6858000"/>
              <a:gd name="connsiteX122" fmla="*/ 8047856 w 12192000"/>
              <a:gd name="connsiteY122" fmla="*/ 5194896 h 6858000"/>
              <a:gd name="connsiteX123" fmla="*/ 8059561 w 12192000"/>
              <a:gd name="connsiteY123" fmla="*/ 5228839 h 6858000"/>
              <a:gd name="connsiteX124" fmla="*/ 8070095 w 12192000"/>
              <a:gd name="connsiteY124" fmla="*/ 5263953 h 6858000"/>
              <a:gd name="connsiteX125" fmla="*/ 8079459 w 12192000"/>
              <a:gd name="connsiteY125" fmla="*/ 5299067 h 6858000"/>
              <a:gd name="connsiteX126" fmla="*/ 8088822 w 12192000"/>
              <a:gd name="connsiteY126" fmla="*/ 5335351 h 6858000"/>
              <a:gd name="connsiteX127" fmla="*/ 8099356 w 12192000"/>
              <a:gd name="connsiteY127" fmla="*/ 5369294 h 6858000"/>
              <a:gd name="connsiteX128" fmla="*/ 8111061 w 12192000"/>
              <a:gd name="connsiteY128" fmla="*/ 5403238 h 6858000"/>
              <a:gd name="connsiteX129" fmla="*/ 8125106 w 12192000"/>
              <a:gd name="connsiteY129" fmla="*/ 5434840 h 6858000"/>
              <a:gd name="connsiteX130" fmla="*/ 8142663 w 12192000"/>
              <a:gd name="connsiteY130" fmla="*/ 5462931 h 6858000"/>
              <a:gd name="connsiteX131" fmla="*/ 8163732 w 12192000"/>
              <a:gd name="connsiteY131" fmla="*/ 5488681 h 6858000"/>
              <a:gd name="connsiteX132" fmla="*/ 8189482 w 12192000"/>
              <a:gd name="connsiteY132" fmla="*/ 5509749 h 6858000"/>
              <a:gd name="connsiteX133" fmla="*/ 8217573 w 12192000"/>
              <a:gd name="connsiteY133" fmla="*/ 5527306 h 6858000"/>
              <a:gd name="connsiteX134" fmla="*/ 8249175 w 12192000"/>
              <a:gd name="connsiteY134" fmla="*/ 5541352 h 6858000"/>
              <a:gd name="connsiteX135" fmla="*/ 8283118 w 12192000"/>
              <a:gd name="connsiteY135" fmla="*/ 5553056 h 6858000"/>
              <a:gd name="connsiteX136" fmla="*/ 8317062 w 12192000"/>
              <a:gd name="connsiteY136" fmla="*/ 5563590 h 6858000"/>
              <a:gd name="connsiteX137" fmla="*/ 8353346 w 12192000"/>
              <a:gd name="connsiteY137" fmla="*/ 5572954 h 6858000"/>
              <a:gd name="connsiteX138" fmla="*/ 8388459 w 12192000"/>
              <a:gd name="connsiteY138" fmla="*/ 5582318 h 6858000"/>
              <a:gd name="connsiteX139" fmla="*/ 8423573 w 12192000"/>
              <a:gd name="connsiteY139" fmla="*/ 5592852 h 6858000"/>
              <a:gd name="connsiteX140" fmla="*/ 8457516 w 12192000"/>
              <a:gd name="connsiteY140" fmla="*/ 5604556 h 6858000"/>
              <a:gd name="connsiteX141" fmla="*/ 8489119 w 12192000"/>
              <a:gd name="connsiteY141" fmla="*/ 5618602 h 6858000"/>
              <a:gd name="connsiteX142" fmla="*/ 8518380 w 12192000"/>
              <a:gd name="connsiteY142" fmla="*/ 5634988 h 6858000"/>
              <a:gd name="connsiteX143" fmla="*/ 8544130 w 12192000"/>
              <a:gd name="connsiteY143" fmla="*/ 5656057 h 6858000"/>
              <a:gd name="connsiteX144" fmla="*/ 8571051 w 12192000"/>
              <a:gd name="connsiteY144" fmla="*/ 5679466 h 6858000"/>
              <a:gd name="connsiteX145" fmla="*/ 8594460 w 12192000"/>
              <a:gd name="connsiteY145" fmla="*/ 5706386 h 6858000"/>
              <a:gd name="connsiteX146" fmla="*/ 8616699 w 12192000"/>
              <a:gd name="connsiteY146" fmla="*/ 5734477 h 6858000"/>
              <a:gd name="connsiteX147" fmla="*/ 8638937 w 12192000"/>
              <a:gd name="connsiteY147" fmla="*/ 5763739 h 6858000"/>
              <a:gd name="connsiteX148" fmla="*/ 8661176 w 12192000"/>
              <a:gd name="connsiteY148" fmla="*/ 5793000 h 6858000"/>
              <a:gd name="connsiteX149" fmla="*/ 8683415 w 12192000"/>
              <a:gd name="connsiteY149" fmla="*/ 5821091 h 6858000"/>
              <a:gd name="connsiteX150" fmla="*/ 8707994 w 12192000"/>
              <a:gd name="connsiteY150" fmla="*/ 5848012 h 6858000"/>
              <a:gd name="connsiteX151" fmla="*/ 8732574 w 12192000"/>
              <a:gd name="connsiteY151" fmla="*/ 5871421 h 6858000"/>
              <a:gd name="connsiteX152" fmla="*/ 8760665 w 12192000"/>
              <a:gd name="connsiteY152" fmla="*/ 5891319 h 6858000"/>
              <a:gd name="connsiteX153" fmla="*/ 8789926 w 12192000"/>
              <a:gd name="connsiteY153" fmla="*/ 5906535 h 6858000"/>
              <a:gd name="connsiteX154" fmla="*/ 8825040 w 12192000"/>
              <a:gd name="connsiteY154" fmla="*/ 5917069 h 6858000"/>
              <a:gd name="connsiteX155" fmla="*/ 8861324 w 12192000"/>
              <a:gd name="connsiteY155" fmla="*/ 5921751 h 6858000"/>
              <a:gd name="connsiteX156" fmla="*/ 8898779 w 12192000"/>
              <a:gd name="connsiteY156" fmla="*/ 5922921 h 6858000"/>
              <a:gd name="connsiteX157" fmla="*/ 8938575 w 12192000"/>
              <a:gd name="connsiteY157" fmla="*/ 5919410 h 6858000"/>
              <a:gd name="connsiteX158" fmla="*/ 8978370 w 12192000"/>
              <a:gd name="connsiteY158" fmla="*/ 5914728 h 6858000"/>
              <a:gd name="connsiteX159" fmla="*/ 9018166 w 12192000"/>
              <a:gd name="connsiteY159" fmla="*/ 5908876 h 6858000"/>
              <a:gd name="connsiteX160" fmla="*/ 9057961 w 12192000"/>
              <a:gd name="connsiteY160" fmla="*/ 5904194 h 6858000"/>
              <a:gd name="connsiteX161" fmla="*/ 9097757 w 12192000"/>
              <a:gd name="connsiteY161" fmla="*/ 5901853 h 6858000"/>
              <a:gd name="connsiteX162" fmla="*/ 9136382 w 12192000"/>
              <a:gd name="connsiteY162" fmla="*/ 5901853 h 6858000"/>
              <a:gd name="connsiteX163" fmla="*/ 9172666 w 12192000"/>
              <a:gd name="connsiteY163" fmla="*/ 5906535 h 6858000"/>
              <a:gd name="connsiteX164" fmla="*/ 9208950 w 12192000"/>
              <a:gd name="connsiteY164" fmla="*/ 5915898 h 6858000"/>
              <a:gd name="connsiteX165" fmla="*/ 9244064 w 12192000"/>
              <a:gd name="connsiteY165" fmla="*/ 5929944 h 6858000"/>
              <a:gd name="connsiteX166" fmla="*/ 9279178 w 12192000"/>
              <a:gd name="connsiteY166" fmla="*/ 5948671 h 6858000"/>
              <a:gd name="connsiteX167" fmla="*/ 9314292 w 12192000"/>
              <a:gd name="connsiteY167" fmla="*/ 5967398 h 6858000"/>
              <a:gd name="connsiteX168" fmla="*/ 9349405 w 12192000"/>
              <a:gd name="connsiteY168" fmla="*/ 5988467 h 6858000"/>
              <a:gd name="connsiteX169" fmla="*/ 9383349 w 12192000"/>
              <a:gd name="connsiteY169" fmla="*/ 6008364 h 6858000"/>
              <a:gd name="connsiteX170" fmla="*/ 9419633 w 12192000"/>
              <a:gd name="connsiteY170" fmla="*/ 6025921 h 6858000"/>
              <a:gd name="connsiteX171" fmla="*/ 9454747 w 12192000"/>
              <a:gd name="connsiteY171" fmla="*/ 6039967 h 6858000"/>
              <a:gd name="connsiteX172" fmla="*/ 9491031 w 12192000"/>
              <a:gd name="connsiteY172" fmla="*/ 6049331 h 6858000"/>
              <a:gd name="connsiteX173" fmla="*/ 9528486 w 12192000"/>
              <a:gd name="connsiteY173" fmla="*/ 6052842 h 6858000"/>
              <a:gd name="connsiteX174" fmla="*/ 9565940 w 12192000"/>
              <a:gd name="connsiteY174" fmla="*/ 6049331 h 6858000"/>
              <a:gd name="connsiteX175" fmla="*/ 9602224 w 12192000"/>
              <a:gd name="connsiteY175" fmla="*/ 6039967 h 6858000"/>
              <a:gd name="connsiteX176" fmla="*/ 9637338 w 12192000"/>
              <a:gd name="connsiteY176" fmla="*/ 6025921 h 6858000"/>
              <a:gd name="connsiteX177" fmla="*/ 9673622 w 12192000"/>
              <a:gd name="connsiteY177" fmla="*/ 6008364 h 6858000"/>
              <a:gd name="connsiteX178" fmla="*/ 9707566 w 12192000"/>
              <a:gd name="connsiteY178" fmla="*/ 5988467 h 6858000"/>
              <a:gd name="connsiteX179" fmla="*/ 9742679 w 12192000"/>
              <a:gd name="connsiteY179" fmla="*/ 5967398 h 6858000"/>
              <a:gd name="connsiteX180" fmla="*/ 9777793 w 12192000"/>
              <a:gd name="connsiteY180" fmla="*/ 5948671 h 6858000"/>
              <a:gd name="connsiteX181" fmla="*/ 9812907 w 12192000"/>
              <a:gd name="connsiteY181" fmla="*/ 5929944 h 6858000"/>
              <a:gd name="connsiteX182" fmla="*/ 9846850 w 12192000"/>
              <a:gd name="connsiteY182" fmla="*/ 5915898 h 6858000"/>
              <a:gd name="connsiteX183" fmla="*/ 9884305 w 12192000"/>
              <a:gd name="connsiteY183" fmla="*/ 5906535 h 6858000"/>
              <a:gd name="connsiteX184" fmla="*/ 9920589 w 12192000"/>
              <a:gd name="connsiteY184" fmla="*/ 5901853 h 6858000"/>
              <a:gd name="connsiteX185" fmla="*/ 9959214 w 12192000"/>
              <a:gd name="connsiteY185" fmla="*/ 5901853 h 6858000"/>
              <a:gd name="connsiteX186" fmla="*/ 9999010 w 12192000"/>
              <a:gd name="connsiteY186" fmla="*/ 5904194 h 6858000"/>
              <a:gd name="connsiteX187" fmla="*/ 10038805 w 12192000"/>
              <a:gd name="connsiteY187" fmla="*/ 5908876 h 6858000"/>
              <a:gd name="connsiteX188" fmla="*/ 10078601 w 12192000"/>
              <a:gd name="connsiteY188" fmla="*/ 5914728 h 6858000"/>
              <a:gd name="connsiteX189" fmla="*/ 10118396 w 12192000"/>
              <a:gd name="connsiteY189" fmla="*/ 5919410 h 6858000"/>
              <a:gd name="connsiteX190" fmla="*/ 10158192 w 12192000"/>
              <a:gd name="connsiteY190" fmla="*/ 5922921 h 6858000"/>
              <a:gd name="connsiteX191" fmla="*/ 10195647 w 12192000"/>
              <a:gd name="connsiteY191" fmla="*/ 5921751 h 6858000"/>
              <a:gd name="connsiteX192" fmla="*/ 10231931 w 12192000"/>
              <a:gd name="connsiteY192" fmla="*/ 5917069 h 6858000"/>
              <a:gd name="connsiteX193" fmla="*/ 10267044 w 12192000"/>
              <a:gd name="connsiteY193" fmla="*/ 5906535 h 6858000"/>
              <a:gd name="connsiteX194" fmla="*/ 10296306 w 12192000"/>
              <a:gd name="connsiteY194" fmla="*/ 5891319 h 6858000"/>
              <a:gd name="connsiteX195" fmla="*/ 10324397 w 12192000"/>
              <a:gd name="connsiteY195" fmla="*/ 5871421 h 6858000"/>
              <a:gd name="connsiteX196" fmla="*/ 10348977 w 12192000"/>
              <a:gd name="connsiteY196" fmla="*/ 5848012 h 6858000"/>
              <a:gd name="connsiteX197" fmla="*/ 10373556 w 12192000"/>
              <a:gd name="connsiteY197" fmla="*/ 5821091 h 6858000"/>
              <a:gd name="connsiteX198" fmla="*/ 10395795 w 12192000"/>
              <a:gd name="connsiteY198" fmla="*/ 5793000 h 6858000"/>
              <a:gd name="connsiteX199" fmla="*/ 10418034 w 12192000"/>
              <a:gd name="connsiteY199" fmla="*/ 5763739 h 6858000"/>
              <a:gd name="connsiteX200" fmla="*/ 10440272 w 12192000"/>
              <a:gd name="connsiteY200" fmla="*/ 5734477 h 6858000"/>
              <a:gd name="connsiteX201" fmla="*/ 10462511 w 12192000"/>
              <a:gd name="connsiteY201" fmla="*/ 5706386 h 6858000"/>
              <a:gd name="connsiteX202" fmla="*/ 10485920 w 12192000"/>
              <a:gd name="connsiteY202" fmla="*/ 5679466 h 6858000"/>
              <a:gd name="connsiteX203" fmla="*/ 10512841 w 12192000"/>
              <a:gd name="connsiteY203" fmla="*/ 5656057 h 6858000"/>
              <a:gd name="connsiteX204" fmla="*/ 10538591 w 12192000"/>
              <a:gd name="connsiteY204" fmla="*/ 5634988 h 6858000"/>
              <a:gd name="connsiteX205" fmla="*/ 10567852 w 12192000"/>
              <a:gd name="connsiteY205" fmla="*/ 5618602 h 6858000"/>
              <a:gd name="connsiteX206" fmla="*/ 10599455 w 12192000"/>
              <a:gd name="connsiteY206" fmla="*/ 5604556 h 6858000"/>
              <a:gd name="connsiteX207" fmla="*/ 10633398 w 12192000"/>
              <a:gd name="connsiteY207" fmla="*/ 5592852 h 6858000"/>
              <a:gd name="connsiteX208" fmla="*/ 10668512 w 12192000"/>
              <a:gd name="connsiteY208" fmla="*/ 5582318 h 6858000"/>
              <a:gd name="connsiteX209" fmla="*/ 10703626 w 12192000"/>
              <a:gd name="connsiteY209" fmla="*/ 5572954 h 6858000"/>
              <a:gd name="connsiteX210" fmla="*/ 10739910 w 12192000"/>
              <a:gd name="connsiteY210" fmla="*/ 5563590 h 6858000"/>
              <a:gd name="connsiteX211" fmla="*/ 10773853 w 12192000"/>
              <a:gd name="connsiteY211" fmla="*/ 5553056 h 6858000"/>
              <a:gd name="connsiteX212" fmla="*/ 10807796 w 12192000"/>
              <a:gd name="connsiteY212" fmla="*/ 5541352 h 6858000"/>
              <a:gd name="connsiteX213" fmla="*/ 10839399 w 12192000"/>
              <a:gd name="connsiteY213" fmla="*/ 5527306 h 6858000"/>
              <a:gd name="connsiteX214" fmla="*/ 10867490 w 12192000"/>
              <a:gd name="connsiteY214" fmla="*/ 5509749 h 6858000"/>
              <a:gd name="connsiteX215" fmla="*/ 10893240 w 12192000"/>
              <a:gd name="connsiteY215" fmla="*/ 5488681 h 6858000"/>
              <a:gd name="connsiteX216" fmla="*/ 10914308 w 12192000"/>
              <a:gd name="connsiteY216" fmla="*/ 5462931 h 6858000"/>
              <a:gd name="connsiteX217" fmla="*/ 10931865 w 12192000"/>
              <a:gd name="connsiteY217" fmla="*/ 5434840 h 6858000"/>
              <a:gd name="connsiteX218" fmla="*/ 10945910 w 12192000"/>
              <a:gd name="connsiteY218" fmla="*/ 5403238 h 6858000"/>
              <a:gd name="connsiteX219" fmla="*/ 10957615 w 12192000"/>
              <a:gd name="connsiteY219" fmla="*/ 5369294 h 6858000"/>
              <a:gd name="connsiteX220" fmla="*/ 10968149 w 12192000"/>
              <a:gd name="connsiteY220" fmla="*/ 5335351 h 6858000"/>
              <a:gd name="connsiteX221" fmla="*/ 10977513 w 12192000"/>
              <a:gd name="connsiteY221" fmla="*/ 5299067 h 6858000"/>
              <a:gd name="connsiteX222" fmla="*/ 10986876 w 12192000"/>
              <a:gd name="connsiteY222" fmla="*/ 5263953 h 6858000"/>
              <a:gd name="connsiteX223" fmla="*/ 10997410 w 12192000"/>
              <a:gd name="connsiteY223" fmla="*/ 5228839 h 6858000"/>
              <a:gd name="connsiteX224" fmla="*/ 11009115 w 12192000"/>
              <a:gd name="connsiteY224" fmla="*/ 5194896 h 6858000"/>
              <a:gd name="connsiteX225" fmla="*/ 11023160 w 12192000"/>
              <a:gd name="connsiteY225" fmla="*/ 5163294 h 6858000"/>
              <a:gd name="connsiteX226" fmla="*/ 11039547 w 12192000"/>
              <a:gd name="connsiteY226" fmla="*/ 5134032 h 6858000"/>
              <a:gd name="connsiteX227" fmla="*/ 11060615 w 12192000"/>
              <a:gd name="connsiteY227" fmla="*/ 5108282 h 6858000"/>
              <a:gd name="connsiteX228" fmla="*/ 11084024 w 12192000"/>
              <a:gd name="connsiteY228" fmla="*/ 5081362 h 6858000"/>
              <a:gd name="connsiteX229" fmla="*/ 11110945 w 12192000"/>
              <a:gd name="connsiteY229" fmla="*/ 5057952 h 6858000"/>
              <a:gd name="connsiteX230" fmla="*/ 11139036 w 12192000"/>
              <a:gd name="connsiteY230" fmla="*/ 5035714 h 6858000"/>
              <a:gd name="connsiteX231" fmla="*/ 11169468 w 12192000"/>
              <a:gd name="connsiteY231" fmla="*/ 5013475 h 6858000"/>
              <a:gd name="connsiteX232" fmla="*/ 11198729 w 12192000"/>
              <a:gd name="connsiteY232" fmla="*/ 4991236 h 6858000"/>
              <a:gd name="connsiteX233" fmla="*/ 11226820 w 12192000"/>
              <a:gd name="connsiteY233" fmla="*/ 4968998 h 6858000"/>
              <a:gd name="connsiteX234" fmla="*/ 11253741 w 12192000"/>
              <a:gd name="connsiteY234" fmla="*/ 4944418 h 6858000"/>
              <a:gd name="connsiteX235" fmla="*/ 11277150 w 12192000"/>
              <a:gd name="connsiteY235" fmla="*/ 4919838 h 6858000"/>
              <a:gd name="connsiteX236" fmla="*/ 11297048 w 12192000"/>
              <a:gd name="connsiteY236" fmla="*/ 4891747 h 6858000"/>
              <a:gd name="connsiteX237" fmla="*/ 11312264 w 12192000"/>
              <a:gd name="connsiteY237" fmla="*/ 4862486 h 6858000"/>
              <a:gd name="connsiteX238" fmla="*/ 11322798 w 12192000"/>
              <a:gd name="connsiteY238" fmla="*/ 4827372 h 6858000"/>
              <a:gd name="connsiteX239" fmla="*/ 11327480 w 12192000"/>
              <a:gd name="connsiteY239" fmla="*/ 4791088 h 6858000"/>
              <a:gd name="connsiteX240" fmla="*/ 11328650 w 12192000"/>
              <a:gd name="connsiteY240" fmla="*/ 4753633 h 6858000"/>
              <a:gd name="connsiteX241" fmla="*/ 11325139 w 12192000"/>
              <a:gd name="connsiteY241" fmla="*/ 4713838 h 6858000"/>
              <a:gd name="connsiteX242" fmla="*/ 11320457 w 12192000"/>
              <a:gd name="connsiteY242" fmla="*/ 4674042 h 6858000"/>
              <a:gd name="connsiteX243" fmla="*/ 11314605 w 12192000"/>
              <a:gd name="connsiteY243" fmla="*/ 4634247 h 6858000"/>
              <a:gd name="connsiteX244" fmla="*/ 11309923 w 12192000"/>
              <a:gd name="connsiteY244" fmla="*/ 4594451 h 6858000"/>
              <a:gd name="connsiteX245" fmla="*/ 11307582 w 12192000"/>
              <a:gd name="connsiteY245" fmla="*/ 4554655 h 6858000"/>
              <a:gd name="connsiteX246" fmla="*/ 11307582 w 12192000"/>
              <a:gd name="connsiteY246" fmla="*/ 4516030 h 6858000"/>
              <a:gd name="connsiteX247" fmla="*/ 11312264 w 12192000"/>
              <a:gd name="connsiteY247" fmla="*/ 4479746 h 6858000"/>
              <a:gd name="connsiteX248" fmla="*/ 11321628 w 12192000"/>
              <a:gd name="connsiteY248" fmla="*/ 4443462 h 6858000"/>
              <a:gd name="connsiteX249" fmla="*/ 11335673 w 12192000"/>
              <a:gd name="connsiteY249" fmla="*/ 4409519 h 6858000"/>
              <a:gd name="connsiteX250" fmla="*/ 11354400 w 12192000"/>
              <a:gd name="connsiteY250" fmla="*/ 4374405 h 6858000"/>
              <a:gd name="connsiteX251" fmla="*/ 11373128 w 12192000"/>
              <a:gd name="connsiteY251" fmla="*/ 4339291 h 6858000"/>
              <a:gd name="connsiteX252" fmla="*/ 11394196 w 12192000"/>
              <a:gd name="connsiteY252" fmla="*/ 4304177 h 6858000"/>
              <a:gd name="connsiteX253" fmla="*/ 11414094 w 12192000"/>
              <a:gd name="connsiteY253" fmla="*/ 4270234 h 6858000"/>
              <a:gd name="connsiteX254" fmla="*/ 11431650 w 12192000"/>
              <a:gd name="connsiteY254" fmla="*/ 4233950 h 6858000"/>
              <a:gd name="connsiteX255" fmla="*/ 11445696 w 12192000"/>
              <a:gd name="connsiteY255" fmla="*/ 4198836 h 6858000"/>
              <a:gd name="connsiteX256" fmla="*/ 11455060 w 12192000"/>
              <a:gd name="connsiteY256" fmla="*/ 4162552 h 6858000"/>
              <a:gd name="connsiteX257" fmla="*/ 11458571 w 12192000"/>
              <a:gd name="connsiteY257" fmla="*/ 4125097 h 6858000"/>
              <a:gd name="connsiteX258" fmla="*/ 11455060 w 12192000"/>
              <a:gd name="connsiteY258" fmla="*/ 4087643 h 6858000"/>
              <a:gd name="connsiteX259" fmla="*/ 11445696 w 12192000"/>
              <a:gd name="connsiteY259" fmla="*/ 4051358 h 6858000"/>
              <a:gd name="connsiteX260" fmla="*/ 11431650 w 12192000"/>
              <a:gd name="connsiteY260" fmla="*/ 4016245 h 6858000"/>
              <a:gd name="connsiteX261" fmla="*/ 11414094 w 12192000"/>
              <a:gd name="connsiteY261" fmla="*/ 3979961 h 6858000"/>
              <a:gd name="connsiteX262" fmla="*/ 11394196 w 12192000"/>
              <a:gd name="connsiteY262" fmla="*/ 3946017 h 6858000"/>
              <a:gd name="connsiteX263" fmla="*/ 11373128 w 12192000"/>
              <a:gd name="connsiteY263" fmla="*/ 3910903 h 6858000"/>
              <a:gd name="connsiteX264" fmla="*/ 11354400 w 12192000"/>
              <a:gd name="connsiteY264" fmla="*/ 3875790 h 6858000"/>
              <a:gd name="connsiteX265" fmla="*/ 11335673 w 12192000"/>
              <a:gd name="connsiteY265" fmla="*/ 3840676 h 6858000"/>
              <a:gd name="connsiteX266" fmla="*/ 11321628 w 12192000"/>
              <a:gd name="connsiteY266" fmla="*/ 3806733 h 6858000"/>
              <a:gd name="connsiteX267" fmla="*/ 11312264 w 12192000"/>
              <a:gd name="connsiteY267" fmla="*/ 3770449 h 6858000"/>
              <a:gd name="connsiteX268" fmla="*/ 11307582 w 12192000"/>
              <a:gd name="connsiteY268" fmla="*/ 3734164 h 6858000"/>
              <a:gd name="connsiteX269" fmla="*/ 11307582 w 12192000"/>
              <a:gd name="connsiteY269" fmla="*/ 3695539 h 6858000"/>
              <a:gd name="connsiteX270" fmla="*/ 11309923 w 12192000"/>
              <a:gd name="connsiteY270" fmla="*/ 3655744 h 6858000"/>
              <a:gd name="connsiteX271" fmla="*/ 11314605 w 12192000"/>
              <a:gd name="connsiteY271" fmla="*/ 3615948 h 6858000"/>
              <a:gd name="connsiteX272" fmla="*/ 11320457 w 12192000"/>
              <a:gd name="connsiteY272" fmla="*/ 3576152 h 6858000"/>
              <a:gd name="connsiteX273" fmla="*/ 11325139 w 12192000"/>
              <a:gd name="connsiteY273" fmla="*/ 3536357 h 6858000"/>
              <a:gd name="connsiteX274" fmla="*/ 11328650 w 12192000"/>
              <a:gd name="connsiteY274" fmla="*/ 3496561 h 6858000"/>
              <a:gd name="connsiteX275" fmla="*/ 11327480 w 12192000"/>
              <a:gd name="connsiteY275" fmla="*/ 3459107 h 6858000"/>
              <a:gd name="connsiteX276" fmla="*/ 11322798 w 12192000"/>
              <a:gd name="connsiteY276" fmla="*/ 3422822 h 6858000"/>
              <a:gd name="connsiteX277" fmla="*/ 11312264 w 12192000"/>
              <a:gd name="connsiteY277" fmla="*/ 3387709 h 6858000"/>
              <a:gd name="connsiteX278" fmla="*/ 11297048 w 12192000"/>
              <a:gd name="connsiteY278" fmla="*/ 3358447 h 6858000"/>
              <a:gd name="connsiteX279" fmla="*/ 11277150 w 12192000"/>
              <a:gd name="connsiteY279" fmla="*/ 3330356 h 6858000"/>
              <a:gd name="connsiteX280" fmla="*/ 11253741 w 12192000"/>
              <a:gd name="connsiteY280" fmla="*/ 3305777 h 6858000"/>
              <a:gd name="connsiteX281" fmla="*/ 11226820 w 12192000"/>
              <a:gd name="connsiteY281" fmla="*/ 3281197 h 6858000"/>
              <a:gd name="connsiteX282" fmla="*/ 11198729 w 12192000"/>
              <a:gd name="connsiteY282" fmla="*/ 3258958 h 6858000"/>
              <a:gd name="connsiteX283" fmla="*/ 11169468 w 12192000"/>
              <a:gd name="connsiteY283" fmla="*/ 3236720 h 6858000"/>
              <a:gd name="connsiteX284" fmla="*/ 11139036 w 12192000"/>
              <a:gd name="connsiteY284" fmla="*/ 3214481 h 6858000"/>
              <a:gd name="connsiteX285" fmla="*/ 11110945 w 12192000"/>
              <a:gd name="connsiteY285" fmla="*/ 3192242 h 6858000"/>
              <a:gd name="connsiteX286" fmla="*/ 11084024 w 12192000"/>
              <a:gd name="connsiteY286" fmla="*/ 3168833 h 6858000"/>
              <a:gd name="connsiteX287" fmla="*/ 11060615 w 12192000"/>
              <a:gd name="connsiteY287" fmla="*/ 3141913 h 6858000"/>
              <a:gd name="connsiteX288" fmla="*/ 11039547 w 12192000"/>
              <a:gd name="connsiteY288" fmla="*/ 3116162 h 6858000"/>
              <a:gd name="connsiteX289" fmla="*/ 11023160 w 12192000"/>
              <a:gd name="connsiteY289" fmla="*/ 3086901 h 6858000"/>
              <a:gd name="connsiteX290" fmla="*/ 11009115 w 12192000"/>
              <a:gd name="connsiteY290" fmla="*/ 3055299 h 6858000"/>
              <a:gd name="connsiteX291" fmla="*/ 10997410 w 12192000"/>
              <a:gd name="connsiteY291" fmla="*/ 3021355 h 6858000"/>
              <a:gd name="connsiteX292" fmla="*/ 10986876 w 12192000"/>
              <a:gd name="connsiteY292" fmla="*/ 2986242 h 6858000"/>
              <a:gd name="connsiteX293" fmla="*/ 10977513 w 12192000"/>
              <a:gd name="connsiteY293" fmla="*/ 2951128 h 6858000"/>
              <a:gd name="connsiteX294" fmla="*/ 10968149 w 12192000"/>
              <a:gd name="connsiteY294" fmla="*/ 2914844 h 6858000"/>
              <a:gd name="connsiteX295" fmla="*/ 10957615 w 12192000"/>
              <a:gd name="connsiteY295" fmla="*/ 2880900 h 6858000"/>
              <a:gd name="connsiteX296" fmla="*/ 10945910 w 12192000"/>
              <a:gd name="connsiteY296" fmla="*/ 2846957 h 6858000"/>
              <a:gd name="connsiteX297" fmla="*/ 10931865 w 12192000"/>
              <a:gd name="connsiteY297" fmla="*/ 2815355 h 6858000"/>
              <a:gd name="connsiteX298" fmla="*/ 10914308 w 12192000"/>
              <a:gd name="connsiteY298" fmla="*/ 2787264 h 6858000"/>
              <a:gd name="connsiteX299" fmla="*/ 10893240 w 12192000"/>
              <a:gd name="connsiteY299" fmla="*/ 2761514 h 6858000"/>
              <a:gd name="connsiteX300" fmla="*/ 10867490 w 12192000"/>
              <a:gd name="connsiteY300" fmla="*/ 2740445 h 6858000"/>
              <a:gd name="connsiteX301" fmla="*/ 10839399 w 12192000"/>
              <a:gd name="connsiteY301" fmla="*/ 2722888 h 6858000"/>
              <a:gd name="connsiteX302" fmla="*/ 10807796 w 12192000"/>
              <a:gd name="connsiteY302" fmla="*/ 2708843 h 6858000"/>
              <a:gd name="connsiteX303" fmla="*/ 10773853 w 12192000"/>
              <a:gd name="connsiteY303" fmla="*/ 2697138 h 6858000"/>
              <a:gd name="connsiteX304" fmla="*/ 10739910 w 12192000"/>
              <a:gd name="connsiteY304" fmla="*/ 2686604 h 6858000"/>
              <a:gd name="connsiteX305" fmla="*/ 10703626 w 12192000"/>
              <a:gd name="connsiteY305" fmla="*/ 2677241 h 6858000"/>
              <a:gd name="connsiteX306" fmla="*/ 10668512 w 12192000"/>
              <a:gd name="connsiteY306" fmla="*/ 2667877 h 6858000"/>
              <a:gd name="connsiteX307" fmla="*/ 10633398 w 12192000"/>
              <a:gd name="connsiteY307" fmla="*/ 2657343 h 6858000"/>
              <a:gd name="connsiteX308" fmla="*/ 10599455 w 12192000"/>
              <a:gd name="connsiteY308" fmla="*/ 2645638 h 6858000"/>
              <a:gd name="connsiteX309" fmla="*/ 10567852 w 12192000"/>
              <a:gd name="connsiteY309" fmla="*/ 2631593 h 6858000"/>
              <a:gd name="connsiteX310" fmla="*/ 10538591 w 12192000"/>
              <a:gd name="connsiteY310" fmla="*/ 2615206 h 6858000"/>
              <a:gd name="connsiteX311" fmla="*/ 10512841 w 12192000"/>
              <a:gd name="connsiteY311" fmla="*/ 2594138 h 6858000"/>
              <a:gd name="connsiteX312" fmla="*/ 10485920 w 12192000"/>
              <a:gd name="connsiteY312" fmla="*/ 2570729 h 6858000"/>
              <a:gd name="connsiteX313" fmla="*/ 10462511 w 12192000"/>
              <a:gd name="connsiteY313" fmla="*/ 2543808 h 6858000"/>
              <a:gd name="connsiteX314" fmla="*/ 10440272 w 12192000"/>
              <a:gd name="connsiteY314" fmla="*/ 2515717 h 6858000"/>
              <a:gd name="connsiteX315" fmla="*/ 10418034 w 12192000"/>
              <a:gd name="connsiteY315" fmla="*/ 2486456 h 6858000"/>
              <a:gd name="connsiteX316" fmla="*/ 10395795 w 12192000"/>
              <a:gd name="connsiteY316" fmla="*/ 2457194 h 6858000"/>
              <a:gd name="connsiteX317" fmla="*/ 10373556 w 12192000"/>
              <a:gd name="connsiteY317" fmla="*/ 2429103 h 6858000"/>
              <a:gd name="connsiteX318" fmla="*/ 10348977 w 12192000"/>
              <a:gd name="connsiteY318" fmla="*/ 2402183 h 6858000"/>
              <a:gd name="connsiteX319" fmla="*/ 10324397 w 12192000"/>
              <a:gd name="connsiteY319" fmla="*/ 2378774 h 6858000"/>
              <a:gd name="connsiteX320" fmla="*/ 10296306 w 12192000"/>
              <a:gd name="connsiteY320" fmla="*/ 2358876 h 6858000"/>
              <a:gd name="connsiteX321" fmla="*/ 10267044 w 12192000"/>
              <a:gd name="connsiteY321" fmla="*/ 2343660 h 6858000"/>
              <a:gd name="connsiteX322" fmla="*/ 10231931 w 12192000"/>
              <a:gd name="connsiteY322" fmla="*/ 2333126 h 6858000"/>
              <a:gd name="connsiteX323" fmla="*/ 10195647 w 12192000"/>
              <a:gd name="connsiteY323" fmla="*/ 2328444 h 6858000"/>
              <a:gd name="connsiteX324" fmla="*/ 10158192 w 12192000"/>
              <a:gd name="connsiteY324" fmla="*/ 2327274 h 6858000"/>
              <a:gd name="connsiteX325" fmla="*/ 10118396 w 12192000"/>
              <a:gd name="connsiteY325" fmla="*/ 2330785 h 6858000"/>
              <a:gd name="connsiteX326" fmla="*/ 10078601 w 12192000"/>
              <a:gd name="connsiteY326" fmla="*/ 2335467 h 6858000"/>
              <a:gd name="connsiteX327" fmla="*/ 10038805 w 12192000"/>
              <a:gd name="connsiteY327" fmla="*/ 2341319 h 6858000"/>
              <a:gd name="connsiteX328" fmla="*/ 9999010 w 12192000"/>
              <a:gd name="connsiteY328" fmla="*/ 2346001 h 6858000"/>
              <a:gd name="connsiteX329" fmla="*/ 9959214 w 12192000"/>
              <a:gd name="connsiteY329" fmla="*/ 2348342 h 6858000"/>
              <a:gd name="connsiteX330" fmla="*/ 9920589 w 12192000"/>
              <a:gd name="connsiteY330" fmla="*/ 2348342 h 6858000"/>
              <a:gd name="connsiteX331" fmla="*/ 9884305 w 12192000"/>
              <a:gd name="connsiteY331" fmla="*/ 2343660 h 6858000"/>
              <a:gd name="connsiteX332" fmla="*/ 9846850 w 12192000"/>
              <a:gd name="connsiteY332" fmla="*/ 2334296 h 6858000"/>
              <a:gd name="connsiteX333" fmla="*/ 9812907 w 12192000"/>
              <a:gd name="connsiteY333" fmla="*/ 2320251 h 6858000"/>
              <a:gd name="connsiteX334" fmla="*/ 9777793 w 12192000"/>
              <a:gd name="connsiteY334" fmla="*/ 2301524 h 6858000"/>
              <a:gd name="connsiteX335" fmla="*/ 9742679 w 12192000"/>
              <a:gd name="connsiteY335" fmla="*/ 2282796 h 6858000"/>
              <a:gd name="connsiteX336" fmla="*/ 9707566 w 12192000"/>
              <a:gd name="connsiteY336" fmla="*/ 2261728 h 6858000"/>
              <a:gd name="connsiteX337" fmla="*/ 9673622 w 12192000"/>
              <a:gd name="connsiteY337" fmla="*/ 2241830 h 6858000"/>
              <a:gd name="connsiteX338" fmla="*/ 9637338 w 12192000"/>
              <a:gd name="connsiteY338" fmla="*/ 2224273 h 6858000"/>
              <a:gd name="connsiteX339" fmla="*/ 9602224 w 12192000"/>
              <a:gd name="connsiteY339" fmla="*/ 2210228 h 6858000"/>
              <a:gd name="connsiteX340" fmla="*/ 9565940 w 12192000"/>
              <a:gd name="connsiteY340" fmla="*/ 2200864 h 6858000"/>
              <a:gd name="connsiteX341" fmla="*/ 9528486 w 12192000"/>
              <a:gd name="connsiteY341" fmla="*/ 2197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9528486" y="2197353"/>
                </a:moveTo>
                <a:lnTo>
                  <a:pt x="9491031" y="2200864"/>
                </a:lnTo>
                <a:lnTo>
                  <a:pt x="9454747" y="2210228"/>
                </a:lnTo>
                <a:lnTo>
                  <a:pt x="9419633" y="2224273"/>
                </a:lnTo>
                <a:lnTo>
                  <a:pt x="9383349" y="2241830"/>
                </a:lnTo>
                <a:lnTo>
                  <a:pt x="9349405" y="2261728"/>
                </a:lnTo>
                <a:lnTo>
                  <a:pt x="9314292" y="2282796"/>
                </a:lnTo>
                <a:lnTo>
                  <a:pt x="9279178" y="2301524"/>
                </a:lnTo>
                <a:lnTo>
                  <a:pt x="9244064" y="2320251"/>
                </a:lnTo>
                <a:lnTo>
                  <a:pt x="9208950" y="2334296"/>
                </a:lnTo>
                <a:lnTo>
                  <a:pt x="9172666" y="2343660"/>
                </a:lnTo>
                <a:lnTo>
                  <a:pt x="9136382" y="2348342"/>
                </a:lnTo>
                <a:lnTo>
                  <a:pt x="9097757" y="2348342"/>
                </a:lnTo>
                <a:lnTo>
                  <a:pt x="9057961" y="2346001"/>
                </a:lnTo>
                <a:lnTo>
                  <a:pt x="9018166" y="2341319"/>
                </a:lnTo>
                <a:lnTo>
                  <a:pt x="8978370" y="2335467"/>
                </a:lnTo>
                <a:lnTo>
                  <a:pt x="8938575" y="2330785"/>
                </a:lnTo>
                <a:lnTo>
                  <a:pt x="8898779" y="2327274"/>
                </a:lnTo>
                <a:lnTo>
                  <a:pt x="8861324" y="2328444"/>
                </a:lnTo>
                <a:lnTo>
                  <a:pt x="8825040" y="2333126"/>
                </a:lnTo>
                <a:lnTo>
                  <a:pt x="8789926" y="2343660"/>
                </a:lnTo>
                <a:lnTo>
                  <a:pt x="8760665" y="2358876"/>
                </a:lnTo>
                <a:lnTo>
                  <a:pt x="8732574" y="2378774"/>
                </a:lnTo>
                <a:lnTo>
                  <a:pt x="8707994" y="2402183"/>
                </a:lnTo>
                <a:lnTo>
                  <a:pt x="8683415" y="2429103"/>
                </a:lnTo>
                <a:lnTo>
                  <a:pt x="8661176" y="2457194"/>
                </a:lnTo>
                <a:lnTo>
                  <a:pt x="8638937" y="2486456"/>
                </a:lnTo>
                <a:lnTo>
                  <a:pt x="8616699" y="2515717"/>
                </a:lnTo>
                <a:lnTo>
                  <a:pt x="8594460" y="2543808"/>
                </a:lnTo>
                <a:lnTo>
                  <a:pt x="8571051" y="2570729"/>
                </a:lnTo>
                <a:lnTo>
                  <a:pt x="8544130" y="2594138"/>
                </a:lnTo>
                <a:lnTo>
                  <a:pt x="8518380" y="2615206"/>
                </a:lnTo>
                <a:lnTo>
                  <a:pt x="8489119" y="2631593"/>
                </a:lnTo>
                <a:lnTo>
                  <a:pt x="8457516" y="2645638"/>
                </a:lnTo>
                <a:lnTo>
                  <a:pt x="8423573" y="2657343"/>
                </a:lnTo>
                <a:lnTo>
                  <a:pt x="8388459" y="2667877"/>
                </a:lnTo>
                <a:lnTo>
                  <a:pt x="8353346" y="2677241"/>
                </a:lnTo>
                <a:lnTo>
                  <a:pt x="8317062" y="2686604"/>
                </a:lnTo>
                <a:lnTo>
                  <a:pt x="8283118" y="2697138"/>
                </a:lnTo>
                <a:lnTo>
                  <a:pt x="8249175" y="2708843"/>
                </a:lnTo>
                <a:lnTo>
                  <a:pt x="8217573" y="2722888"/>
                </a:lnTo>
                <a:lnTo>
                  <a:pt x="8189482" y="2740445"/>
                </a:lnTo>
                <a:lnTo>
                  <a:pt x="8163732" y="2761514"/>
                </a:lnTo>
                <a:lnTo>
                  <a:pt x="8142663" y="2787264"/>
                </a:lnTo>
                <a:lnTo>
                  <a:pt x="8125106" y="2815355"/>
                </a:lnTo>
                <a:lnTo>
                  <a:pt x="8111061" y="2846957"/>
                </a:lnTo>
                <a:lnTo>
                  <a:pt x="8099356" y="2880900"/>
                </a:lnTo>
                <a:lnTo>
                  <a:pt x="8088822" y="2914844"/>
                </a:lnTo>
                <a:lnTo>
                  <a:pt x="8079459" y="2951128"/>
                </a:lnTo>
                <a:lnTo>
                  <a:pt x="8070095" y="2986242"/>
                </a:lnTo>
                <a:lnTo>
                  <a:pt x="8059561" y="3021355"/>
                </a:lnTo>
                <a:lnTo>
                  <a:pt x="8047856" y="3055299"/>
                </a:lnTo>
                <a:lnTo>
                  <a:pt x="8033811" y="3086901"/>
                </a:lnTo>
                <a:lnTo>
                  <a:pt x="8017424" y="3116162"/>
                </a:lnTo>
                <a:lnTo>
                  <a:pt x="7996356" y="3141913"/>
                </a:lnTo>
                <a:lnTo>
                  <a:pt x="7972947" y="3168833"/>
                </a:lnTo>
                <a:lnTo>
                  <a:pt x="7946026" y="3192242"/>
                </a:lnTo>
                <a:lnTo>
                  <a:pt x="7916765" y="3214481"/>
                </a:lnTo>
                <a:lnTo>
                  <a:pt x="7887503" y="3236720"/>
                </a:lnTo>
                <a:lnTo>
                  <a:pt x="7858242" y="3258958"/>
                </a:lnTo>
                <a:lnTo>
                  <a:pt x="7830151" y="3281197"/>
                </a:lnTo>
                <a:lnTo>
                  <a:pt x="7803230" y="3305777"/>
                </a:lnTo>
                <a:lnTo>
                  <a:pt x="7779821" y="3330356"/>
                </a:lnTo>
                <a:lnTo>
                  <a:pt x="7759923" y="3358447"/>
                </a:lnTo>
                <a:lnTo>
                  <a:pt x="7744708" y="3387709"/>
                </a:lnTo>
                <a:lnTo>
                  <a:pt x="7734173" y="3422822"/>
                </a:lnTo>
                <a:lnTo>
                  <a:pt x="7729492" y="3459107"/>
                </a:lnTo>
                <a:lnTo>
                  <a:pt x="7728321" y="3496561"/>
                </a:lnTo>
                <a:lnTo>
                  <a:pt x="7731832" y="3536357"/>
                </a:lnTo>
                <a:lnTo>
                  <a:pt x="7736514" y="3576152"/>
                </a:lnTo>
                <a:lnTo>
                  <a:pt x="7742367" y="3615948"/>
                </a:lnTo>
                <a:lnTo>
                  <a:pt x="7747048" y="3655744"/>
                </a:lnTo>
                <a:lnTo>
                  <a:pt x="7749389" y="3695539"/>
                </a:lnTo>
                <a:lnTo>
                  <a:pt x="7749389" y="3734164"/>
                </a:lnTo>
                <a:lnTo>
                  <a:pt x="7744708" y="3770449"/>
                </a:lnTo>
                <a:lnTo>
                  <a:pt x="7735344" y="3806733"/>
                </a:lnTo>
                <a:lnTo>
                  <a:pt x="7721298" y="3840676"/>
                </a:lnTo>
                <a:lnTo>
                  <a:pt x="7703741" y="3875790"/>
                </a:lnTo>
                <a:lnTo>
                  <a:pt x="7683844" y="3910903"/>
                </a:lnTo>
                <a:lnTo>
                  <a:pt x="7662775" y="3946017"/>
                </a:lnTo>
                <a:lnTo>
                  <a:pt x="7642878" y="3979961"/>
                </a:lnTo>
                <a:lnTo>
                  <a:pt x="7625321" y="4016245"/>
                </a:lnTo>
                <a:lnTo>
                  <a:pt x="7611275" y="4051358"/>
                </a:lnTo>
                <a:lnTo>
                  <a:pt x="7601912" y="4087643"/>
                </a:lnTo>
                <a:lnTo>
                  <a:pt x="7598400" y="4125097"/>
                </a:lnTo>
                <a:lnTo>
                  <a:pt x="7601912" y="4162552"/>
                </a:lnTo>
                <a:lnTo>
                  <a:pt x="7611275" y="4198836"/>
                </a:lnTo>
                <a:lnTo>
                  <a:pt x="7625321" y="4233950"/>
                </a:lnTo>
                <a:lnTo>
                  <a:pt x="7642878" y="4270234"/>
                </a:lnTo>
                <a:lnTo>
                  <a:pt x="7662775" y="4304177"/>
                </a:lnTo>
                <a:lnTo>
                  <a:pt x="7683844" y="4339291"/>
                </a:lnTo>
                <a:lnTo>
                  <a:pt x="7703741" y="4374405"/>
                </a:lnTo>
                <a:lnTo>
                  <a:pt x="7721298" y="4409519"/>
                </a:lnTo>
                <a:lnTo>
                  <a:pt x="7735344" y="4443462"/>
                </a:lnTo>
                <a:lnTo>
                  <a:pt x="7744708" y="4479746"/>
                </a:lnTo>
                <a:lnTo>
                  <a:pt x="7749389" y="4516030"/>
                </a:lnTo>
                <a:lnTo>
                  <a:pt x="7749389" y="4554655"/>
                </a:lnTo>
                <a:lnTo>
                  <a:pt x="7747048" y="4594451"/>
                </a:lnTo>
                <a:lnTo>
                  <a:pt x="7742367" y="4634247"/>
                </a:lnTo>
                <a:lnTo>
                  <a:pt x="7736514" y="4674042"/>
                </a:lnTo>
                <a:lnTo>
                  <a:pt x="7731832" y="4713838"/>
                </a:lnTo>
                <a:lnTo>
                  <a:pt x="7728321" y="4753633"/>
                </a:lnTo>
                <a:lnTo>
                  <a:pt x="7729492" y="4791088"/>
                </a:lnTo>
                <a:lnTo>
                  <a:pt x="7734173" y="4827372"/>
                </a:lnTo>
                <a:lnTo>
                  <a:pt x="7744708" y="4862486"/>
                </a:lnTo>
                <a:lnTo>
                  <a:pt x="7759923" y="4891747"/>
                </a:lnTo>
                <a:lnTo>
                  <a:pt x="7779821" y="4919838"/>
                </a:lnTo>
                <a:lnTo>
                  <a:pt x="7803230" y="4944418"/>
                </a:lnTo>
                <a:lnTo>
                  <a:pt x="7830151" y="4968998"/>
                </a:lnTo>
                <a:lnTo>
                  <a:pt x="7858242" y="4991236"/>
                </a:lnTo>
                <a:lnTo>
                  <a:pt x="7887503" y="5013475"/>
                </a:lnTo>
                <a:lnTo>
                  <a:pt x="7916765" y="5035714"/>
                </a:lnTo>
                <a:lnTo>
                  <a:pt x="7946026" y="5057952"/>
                </a:lnTo>
                <a:lnTo>
                  <a:pt x="7972947" y="5081362"/>
                </a:lnTo>
                <a:lnTo>
                  <a:pt x="7996356" y="5108282"/>
                </a:lnTo>
                <a:lnTo>
                  <a:pt x="8017424" y="5134032"/>
                </a:lnTo>
                <a:lnTo>
                  <a:pt x="8033811" y="5163294"/>
                </a:lnTo>
                <a:lnTo>
                  <a:pt x="8047856" y="5194896"/>
                </a:lnTo>
                <a:lnTo>
                  <a:pt x="8059561" y="5228839"/>
                </a:lnTo>
                <a:lnTo>
                  <a:pt x="8070095" y="5263953"/>
                </a:lnTo>
                <a:lnTo>
                  <a:pt x="8079459" y="5299067"/>
                </a:lnTo>
                <a:lnTo>
                  <a:pt x="8088822" y="5335351"/>
                </a:lnTo>
                <a:lnTo>
                  <a:pt x="8099356" y="5369294"/>
                </a:lnTo>
                <a:lnTo>
                  <a:pt x="8111061" y="5403238"/>
                </a:lnTo>
                <a:lnTo>
                  <a:pt x="8125106" y="5434840"/>
                </a:lnTo>
                <a:lnTo>
                  <a:pt x="8142663" y="5462931"/>
                </a:lnTo>
                <a:lnTo>
                  <a:pt x="8163732" y="5488681"/>
                </a:lnTo>
                <a:lnTo>
                  <a:pt x="8189482" y="5509749"/>
                </a:lnTo>
                <a:lnTo>
                  <a:pt x="8217573" y="5527306"/>
                </a:lnTo>
                <a:lnTo>
                  <a:pt x="8249175" y="5541352"/>
                </a:lnTo>
                <a:lnTo>
                  <a:pt x="8283118" y="5553056"/>
                </a:lnTo>
                <a:lnTo>
                  <a:pt x="8317062" y="5563590"/>
                </a:lnTo>
                <a:lnTo>
                  <a:pt x="8353346" y="5572954"/>
                </a:lnTo>
                <a:lnTo>
                  <a:pt x="8388459" y="5582318"/>
                </a:lnTo>
                <a:lnTo>
                  <a:pt x="8423573" y="5592852"/>
                </a:lnTo>
                <a:lnTo>
                  <a:pt x="8457516" y="5604556"/>
                </a:lnTo>
                <a:lnTo>
                  <a:pt x="8489119" y="5618602"/>
                </a:lnTo>
                <a:lnTo>
                  <a:pt x="8518380" y="5634988"/>
                </a:lnTo>
                <a:lnTo>
                  <a:pt x="8544130" y="5656057"/>
                </a:lnTo>
                <a:lnTo>
                  <a:pt x="8571051" y="5679466"/>
                </a:lnTo>
                <a:lnTo>
                  <a:pt x="8594460" y="5706386"/>
                </a:lnTo>
                <a:lnTo>
                  <a:pt x="8616699" y="5734477"/>
                </a:lnTo>
                <a:lnTo>
                  <a:pt x="8638937" y="5763739"/>
                </a:lnTo>
                <a:lnTo>
                  <a:pt x="8661176" y="5793000"/>
                </a:lnTo>
                <a:lnTo>
                  <a:pt x="8683415" y="5821091"/>
                </a:lnTo>
                <a:lnTo>
                  <a:pt x="8707994" y="5848012"/>
                </a:lnTo>
                <a:lnTo>
                  <a:pt x="8732574" y="5871421"/>
                </a:lnTo>
                <a:lnTo>
                  <a:pt x="8760665" y="5891319"/>
                </a:lnTo>
                <a:lnTo>
                  <a:pt x="8789926" y="5906535"/>
                </a:lnTo>
                <a:lnTo>
                  <a:pt x="8825040" y="5917069"/>
                </a:lnTo>
                <a:lnTo>
                  <a:pt x="8861324" y="5921751"/>
                </a:lnTo>
                <a:lnTo>
                  <a:pt x="8898779" y="5922921"/>
                </a:lnTo>
                <a:lnTo>
                  <a:pt x="8938575" y="5919410"/>
                </a:lnTo>
                <a:lnTo>
                  <a:pt x="8978370" y="5914728"/>
                </a:lnTo>
                <a:lnTo>
                  <a:pt x="9018166" y="5908876"/>
                </a:lnTo>
                <a:lnTo>
                  <a:pt x="9057961" y="5904194"/>
                </a:lnTo>
                <a:lnTo>
                  <a:pt x="9097757" y="5901853"/>
                </a:lnTo>
                <a:lnTo>
                  <a:pt x="9136382" y="5901853"/>
                </a:lnTo>
                <a:lnTo>
                  <a:pt x="9172666" y="5906535"/>
                </a:lnTo>
                <a:lnTo>
                  <a:pt x="9208950" y="5915898"/>
                </a:lnTo>
                <a:lnTo>
                  <a:pt x="9244064" y="5929944"/>
                </a:lnTo>
                <a:lnTo>
                  <a:pt x="9279178" y="5948671"/>
                </a:lnTo>
                <a:lnTo>
                  <a:pt x="9314292" y="5967398"/>
                </a:lnTo>
                <a:lnTo>
                  <a:pt x="9349405" y="5988467"/>
                </a:lnTo>
                <a:lnTo>
                  <a:pt x="9383349" y="6008364"/>
                </a:lnTo>
                <a:lnTo>
                  <a:pt x="9419633" y="6025921"/>
                </a:lnTo>
                <a:lnTo>
                  <a:pt x="9454747" y="6039967"/>
                </a:lnTo>
                <a:lnTo>
                  <a:pt x="9491031" y="6049331"/>
                </a:lnTo>
                <a:lnTo>
                  <a:pt x="9528486" y="6052842"/>
                </a:lnTo>
                <a:lnTo>
                  <a:pt x="9565940" y="6049331"/>
                </a:lnTo>
                <a:lnTo>
                  <a:pt x="9602224" y="6039967"/>
                </a:lnTo>
                <a:lnTo>
                  <a:pt x="9637338" y="6025921"/>
                </a:lnTo>
                <a:lnTo>
                  <a:pt x="9673622" y="6008364"/>
                </a:lnTo>
                <a:lnTo>
                  <a:pt x="9707566" y="5988467"/>
                </a:lnTo>
                <a:lnTo>
                  <a:pt x="9742679" y="5967398"/>
                </a:lnTo>
                <a:lnTo>
                  <a:pt x="9777793" y="5948671"/>
                </a:lnTo>
                <a:lnTo>
                  <a:pt x="9812907" y="5929944"/>
                </a:lnTo>
                <a:lnTo>
                  <a:pt x="9846850" y="5915898"/>
                </a:lnTo>
                <a:lnTo>
                  <a:pt x="9884305" y="5906535"/>
                </a:lnTo>
                <a:lnTo>
                  <a:pt x="9920589" y="5901853"/>
                </a:lnTo>
                <a:lnTo>
                  <a:pt x="9959214" y="5901853"/>
                </a:lnTo>
                <a:lnTo>
                  <a:pt x="9999010" y="5904194"/>
                </a:lnTo>
                <a:lnTo>
                  <a:pt x="10038805" y="5908876"/>
                </a:lnTo>
                <a:lnTo>
                  <a:pt x="10078601" y="5914728"/>
                </a:lnTo>
                <a:lnTo>
                  <a:pt x="10118396" y="5919410"/>
                </a:lnTo>
                <a:lnTo>
                  <a:pt x="10158192" y="5922921"/>
                </a:lnTo>
                <a:lnTo>
                  <a:pt x="10195647" y="5921751"/>
                </a:lnTo>
                <a:lnTo>
                  <a:pt x="10231931" y="5917069"/>
                </a:lnTo>
                <a:lnTo>
                  <a:pt x="10267044" y="5906535"/>
                </a:lnTo>
                <a:lnTo>
                  <a:pt x="10296306" y="5891319"/>
                </a:lnTo>
                <a:lnTo>
                  <a:pt x="10324397" y="5871421"/>
                </a:lnTo>
                <a:lnTo>
                  <a:pt x="10348977" y="5848012"/>
                </a:lnTo>
                <a:lnTo>
                  <a:pt x="10373556" y="5821091"/>
                </a:lnTo>
                <a:lnTo>
                  <a:pt x="10395795" y="5793000"/>
                </a:lnTo>
                <a:lnTo>
                  <a:pt x="10418034" y="5763739"/>
                </a:lnTo>
                <a:lnTo>
                  <a:pt x="10440272" y="5734477"/>
                </a:lnTo>
                <a:lnTo>
                  <a:pt x="10462511" y="5706386"/>
                </a:lnTo>
                <a:lnTo>
                  <a:pt x="10485920" y="5679466"/>
                </a:lnTo>
                <a:lnTo>
                  <a:pt x="10512841" y="5656057"/>
                </a:lnTo>
                <a:lnTo>
                  <a:pt x="10538591" y="5634988"/>
                </a:lnTo>
                <a:lnTo>
                  <a:pt x="10567852" y="5618602"/>
                </a:lnTo>
                <a:lnTo>
                  <a:pt x="10599455" y="5604556"/>
                </a:lnTo>
                <a:lnTo>
                  <a:pt x="10633398" y="5592852"/>
                </a:lnTo>
                <a:lnTo>
                  <a:pt x="10668512" y="5582318"/>
                </a:lnTo>
                <a:lnTo>
                  <a:pt x="10703626" y="5572954"/>
                </a:lnTo>
                <a:lnTo>
                  <a:pt x="10739910" y="5563590"/>
                </a:lnTo>
                <a:lnTo>
                  <a:pt x="10773853" y="5553056"/>
                </a:lnTo>
                <a:lnTo>
                  <a:pt x="10807796" y="5541352"/>
                </a:lnTo>
                <a:lnTo>
                  <a:pt x="10839399" y="5527306"/>
                </a:lnTo>
                <a:lnTo>
                  <a:pt x="10867490" y="5509749"/>
                </a:lnTo>
                <a:lnTo>
                  <a:pt x="10893240" y="5488681"/>
                </a:lnTo>
                <a:lnTo>
                  <a:pt x="10914308" y="5462931"/>
                </a:lnTo>
                <a:lnTo>
                  <a:pt x="10931865" y="5434840"/>
                </a:lnTo>
                <a:lnTo>
                  <a:pt x="10945910" y="5403238"/>
                </a:lnTo>
                <a:lnTo>
                  <a:pt x="10957615" y="5369294"/>
                </a:lnTo>
                <a:lnTo>
                  <a:pt x="10968149" y="5335351"/>
                </a:lnTo>
                <a:lnTo>
                  <a:pt x="10977513" y="5299067"/>
                </a:lnTo>
                <a:lnTo>
                  <a:pt x="10986876" y="5263953"/>
                </a:lnTo>
                <a:lnTo>
                  <a:pt x="10997410" y="5228839"/>
                </a:lnTo>
                <a:lnTo>
                  <a:pt x="11009115" y="5194896"/>
                </a:lnTo>
                <a:lnTo>
                  <a:pt x="11023160" y="5163294"/>
                </a:lnTo>
                <a:lnTo>
                  <a:pt x="11039547" y="5134032"/>
                </a:lnTo>
                <a:lnTo>
                  <a:pt x="11060615" y="5108282"/>
                </a:lnTo>
                <a:lnTo>
                  <a:pt x="11084024" y="5081362"/>
                </a:lnTo>
                <a:lnTo>
                  <a:pt x="11110945" y="5057952"/>
                </a:lnTo>
                <a:lnTo>
                  <a:pt x="11139036" y="5035714"/>
                </a:lnTo>
                <a:lnTo>
                  <a:pt x="11169468" y="5013475"/>
                </a:lnTo>
                <a:lnTo>
                  <a:pt x="11198729" y="4991236"/>
                </a:lnTo>
                <a:lnTo>
                  <a:pt x="11226820" y="4968998"/>
                </a:lnTo>
                <a:lnTo>
                  <a:pt x="11253741" y="4944418"/>
                </a:lnTo>
                <a:lnTo>
                  <a:pt x="11277150" y="4919838"/>
                </a:lnTo>
                <a:lnTo>
                  <a:pt x="11297048" y="4891747"/>
                </a:lnTo>
                <a:lnTo>
                  <a:pt x="11312264" y="4862486"/>
                </a:lnTo>
                <a:lnTo>
                  <a:pt x="11322798" y="4827372"/>
                </a:lnTo>
                <a:lnTo>
                  <a:pt x="11327480" y="4791088"/>
                </a:lnTo>
                <a:lnTo>
                  <a:pt x="11328650" y="4753633"/>
                </a:lnTo>
                <a:lnTo>
                  <a:pt x="11325139" y="4713838"/>
                </a:lnTo>
                <a:lnTo>
                  <a:pt x="11320457" y="4674042"/>
                </a:lnTo>
                <a:lnTo>
                  <a:pt x="11314605" y="4634247"/>
                </a:lnTo>
                <a:lnTo>
                  <a:pt x="11309923" y="4594451"/>
                </a:lnTo>
                <a:lnTo>
                  <a:pt x="11307582" y="4554655"/>
                </a:lnTo>
                <a:lnTo>
                  <a:pt x="11307582" y="4516030"/>
                </a:lnTo>
                <a:lnTo>
                  <a:pt x="11312264" y="4479746"/>
                </a:lnTo>
                <a:lnTo>
                  <a:pt x="11321628" y="4443462"/>
                </a:lnTo>
                <a:lnTo>
                  <a:pt x="11335673" y="4409519"/>
                </a:lnTo>
                <a:lnTo>
                  <a:pt x="11354400" y="4374405"/>
                </a:lnTo>
                <a:lnTo>
                  <a:pt x="11373128" y="4339291"/>
                </a:lnTo>
                <a:lnTo>
                  <a:pt x="11394196" y="4304177"/>
                </a:lnTo>
                <a:lnTo>
                  <a:pt x="11414094" y="4270234"/>
                </a:lnTo>
                <a:lnTo>
                  <a:pt x="11431650" y="4233950"/>
                </a:lnTo>
                <a:lnTo>
                  <a:pt x="11445696" y="4198836"/>
                </a:lnTo>
                <a:lnTo>
                  <a:pt x="11455060" y="4162552"/>
                </a:lnTo>
                <a:lnTo>
                  <a:pt x="11458571" y="4125097"/>
                </a:lnTo>
                <a:lnTo>
                  <a:pt x="11455060" y="4087643"/>
                </a:lnTo>
                <a:lnTo>
                  <a:pt x="11445696" y="4051358"/>
                </a:lnTo>
                <a:lnTo>
                  <a:pt x="11431650" y="4016245"/>
                </a:lnTo>
                <a:lnTo>
                  <a:pt x="11414094" y="3979961"/>
                </a:lnTo>
                <a:lnTo>
                  <a:pt x="11394196" y="3946017"/>
                </a:lnTo>
                <a:lnTo>
                  <a:pt x="11373128" y="3910903"/>
                </a:lnTo>
                <a:lnTo>
                  <a:pt x="11354400" y="3875790"/>
                </a:lnTo>
                <a:lnTo>
                  <a:pt x="11335673" y="3840676"/>
                </a:lnTo>
                <a:lnTo>
                  <a:pt x="11321628" y="3806733"/>
                </a:lnTo>
                <a:lnTo>
                  <a:pt x="11312264" y="3770449"/>
                </a:lnTo>
                <a:lnTo>
                  <a:pt x="11307582" y="3734164"/>
                </a:lnTo>
                <a:lnTo>
                  <a:pt x="11307582" y="3695539"/>
                </a:lnTo>
                <a:lnTo>
                  <a:pt x="11309923" y="3655744"/>
                </a:lnTo>
                <a:lnTo>
                  <a:pt x="11314605" y="3615948"/>
                </a:lnTo>
                <a:lnTo>
                  <a:pt x="11320457" y="3576152"/>
                </a:lnTo>
                <a:lnTo>
                  <a:pt x="11325139" y="3536357"/>
                </a:lnTo>
                <a:lnTo>
                  <a:pt x="11328650" y="3496561"/>
                </a:lnTo>
                <a:lnTo>
                  <a:pt x="11327480" y="3459107"/>
                </a:lnTo>
                <a:lnTo>
                  <a:pt x="11322798" y="3422822"/>
                </a:lnTo>
                <a:lnTo>
                  <a:pt x="11312264" y="3387709"/>
                </a:lnTo>
                <a:lnTo>
                  <a:pt x="11297048" y="3358447"/>
                </a:lnTo>
                <a:lnTo>
                  <a:pt x="11277150" y="3330356"/>
                </a:lnTo>
                <a:lnTo>
                  <a:pt x="11253741" y="3305777"/>
                </a:lnTo>
                <a:lnTo>
                  <a:pt x="11226820" y="3281197"/>
                </a:lnTo>
                <a:lnTo>
                  <a:pt x="11198729" y="3258958"/>
                </a:lnTo>
                <a:lnTo>
                  <a:pt x="11169468" y="3236720"/>
                </a:lnTo>
                <a:lnTo>
                  <a:pt x="11139036" y="3214481"/>
                </a:lnTo>
                <a:lnTo>
                  <a:pt x="11110945" y="3192242"/>
                </a:lnTo>
                <a:lnTo>
                  <a:pt x="11084024" y="3168833"/>
                </a:lnTo>
                <a:lnTo>
                  <a:pt x="11060615" y="3141913"/>
                </a:lnTo>
                <a:lnTo>
                  <a:pt x="11039547" y="3116162"/>
                </a:lnTo>
                <a:lnTo>
                  <a:pt x="11023160" y="3086901"/>
                </a:lnTo>
                <a:lnTo>
                  <a:pt x="11009115" y="3055299"/>
                </a:lnTo>
                <a:lnTo>
                  <a:pt x="10997410" y="3021355"/>
                </a:lnTo>
                <a:lnTo>
                  <a:pt x="10986876" y="2986242"/>
                </a:lnTo>
                <a:lnTo>
                  <a:pt x="10977513" y="2951128"/>
                </a:lnTo>
                <a:lnTo>
                  <a:pt x="10968149" y="2914844"/>
                </a:lnTo>
                <a:lnTo>
                  <a:pt x="10957615" y="2880900"/>
                </a:lnTo>
                <a:lnTo>
                  <a:pt x="10945910" y="2846957"/>
                </a:lnTo>
                <a:lnTo>
                  <a:pt x="10931865" y="2815355"/>
                </a:lnTo>
                <a:lnTo>
                  <a:pt x="10914308" y="2787264"/>
                </a:lnTo>
                <a:lnTo>
                  <a:pt x="10893240" y="2761514"/>
                </a:lnTo>
                <a:lnTo>
                  <a:pt x="10867490" y="2740445"/>
                </a:lnTo>
                <a:lnTo>
                  <a:pt x="10839399" y="2722888"/>
                </a:lnTo>
                <a:lnTo>
                  <a:pt x="10807796" y="2708843"/>
                </a:lnTo>
                <a:lnTo>
                  <a:pt x="10773853" y="2697138"/>
                </a:lnTo>
                <a:lnTo>
                  <a:pt x="10739910" y="2686604"/>
                </a:lnTo>
                <a:lnTo>
                  <a:pt x="10703626" y="2677241"/>
                </a:lnTo>
                <a:lnTo>
                  <a:pt x="10668512" y="2667877"/>
                </a:lnTo>
                <a:lnTo>
                  <a:pt x="10633398" y="2657343"/>
                </a:lnTo>
                <a:lnTo>
                  <a:pt x="10599455" y="2645638"/>
                </a:lnTo>
                <a:lnTo>
                  <a:pt x="10567852" y="2631593"/>
                </a:lnTo>
                <a:lnTo>
                  <a:pt x="10538591" y="2615206"/>
                </a:lnTo>
                <a:lnTo>
                  <a:pt x="10512841" y="2594138"/>
                </a:lnTo>
                <a:lnTo>
                  <a:pt x="10485920" y="2570729"/>
                </a:lnTo>
                <a:lnTo>
                  <a:pt x="10462511" y="2543808"/>
                </a:lnTo>
                <a:lnTo>
                  <a:pt x="10440272" y="2515717"/>
                </a:lnTo>
                <a:lnTo>
                  <a:pt x="10418034" y="2486456"/>
                </a:lnTo>
                <a:lnTo>
                  <a:pt x="10395795" y="2457194"/>
                </a:lnTo>
                <a:lnTo>
                  <a:pt x="10373556" y="2429103"/>
                </a:lnTo>
                <a:lnTo>
                  <a:pt x="10348977" y="2402183"/>
                </a:lnTo>
                <a:lnTo>
                  <a:pt x="10324397" y="2378774"/>
                </a:lnTo>
                <a:lnTo>
                  <a:pt x="10296306" y="2358876"/>
                </a:lnTo>
                <a:lnTo>
                  <a:pt x="10267044" y="2343660"/>
                </a:lnTo>
                <a:lnTo>
                  <a:pt x="10231931" y="2333126"/>
                </a:lnTo>
                <a:lnTo>
                  <a:pt x="10195647" y="2328444"/>
                </a:lnTo>
                <a:lnTo>
                  <a:pt x="10158192" y="2327274"/>
                </a:lnTo>
                <a:lnTo>
                  <a:pt x="10118396" y="2330785"/>
                </a:lnTo>
                <a:lnTo>
                  <a:pt x="10078601" y="2335467"/>
                </a:lnTo>
                <a:lnTo>
                  <a:pt x="10038805" y="2341319"/>
                </a:lnTo>
                <a:lnTo>
                  <a:pt x="9999010" y="2346001"/>
                </a:lnTo>
                <a:lnTo>
                  <a:pt x="9959214" y="2348342"/>
                </a:lnTo>
                <a:lnTo>
                  <a:pt x="9920589" y="2348342"/>
                </a:lnTo>
                <a:lnTo>
                  <a:pt x="9884305" y="2343660"/>
                </a:lnTo>
                <a:lnTo>
                  <a:pt x="9846850" y="2334296"/>
                </a:lnTo>
                <a:lnTo>
                  <a:pt x="9812907" y="2320251"/>
                </a:lnTo>
                <a:lnTo>
                  <a:pt x="9777793" y="2301524"/>
                </a:lnTo>
                <a:lnTo>
                  <a:pt x="9742679" y="2282796"/>
                </a:lnTo>
                <a:lnTo>
                  <a:pt x="9707566" y="2261728"/>
                </a:lnTo>
                <a:lnTo>
                  <a:pt x="9673622" y="2241830"/>
                </a:lnTo>
                <a:lnTo>
                  <a:pt x="9637338" y="2224273"/>
                </a:lnTo>
                <a:lnTo>
                  <a:pt x="9602224" y="2210228"/>
                </a:lnTo>
                <a:lnTo>
                  <a:pt x="9565940" y="2200864"/>
                </a:lnTo>
                <a:lnTo>
                  <a:pt x="9528486" y="2197353"/>
                </a:lnTo>
                <a:close/>
              </a:path>
            </a:pathLst>
          </a:custGeom>
          <a:solidFill>
            <a:schemeClr val="bg2"/>
          </a:solidFill>
          <a:ln w="10160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Andropause</a:t>
            </a: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59146B5A-0BC2-431D-8B26-141ADDE36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51678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1"/>
            <a:r>
              <a:rPr lang="en-US" sz="2000" b="1" dirty="0"/>
              <a:t>Andropause</a:t>
            </a:r>
            <a:r>
              <a:rPr lang="en-US" sz="2000" dirty="0"/>
              <a:t>: gradual decline of sex hormones that occurs in mid-life.</a:t>
            </a:r>
          </a:p>
          <a:p>
            <a:pPr marL="228600" lvl="1"/>
            <a:r>
              <a:rPr lang="en-US" sz="2000" dirty="0"/>
              <a:t>Reduction in testosterone.</a:t>
            </a:r>
          </a:p>
          <a:p>
            <a:pPr marL="228600" lvl="1"/>
            <a:r>
              <a:rPr lang="en-US" sz="2000" dirty="0"/>
              <a:t>Occurs in males.</a:t>
            </a:r>
          </a:p>
          <a:p>
            <a:pPr marL="228600" lvl="1"/>
            <a:r>
              <a:rPr lang="en-US" sz="2000" dirty="0"/>
              <a:t>Accompanied by changes in mood and reductions in sex drive.</a:t>
            </a:r>
          </a:p>
          <a:p>
            <a:pPr marL="228600" lvl="1"/>
            <a:endParaRPr lang="en-US" dirty="0"/>
          </a:p>
          <a:p>
            <a:pPr marL="228600" lvl="1"/>
            <a:endParaRPr lang="en-US" dirty="0"/>
          </a:p>
          <a:p>
            <a:pPr marL="228600" lvl="1"/>
            <a:endParaRPr lang="en-US" dirty="0"/>
          </a:p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A7DA0B-D1CC-428A-941E-C31E8E7BD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Hormone Therapy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27175" y="1697038"/>
            <a:ext cx="6811347" cy="455612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28600" lvl="1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Administering sex hormones to treat: </a:t>
            </a:r>
          </a:p>
          <a:p>
            <a:pPr marL="685800" lvl="2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Low sexual desire or arousal problems.</a:t>
            </a:r>
          </a:p>
          <a:p>
            <a:pPr marL="685800" lvl="2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Symptoms of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perimenopause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, menopause, or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andropause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 marL="228600" lvl="1">
              <a:spcBef>
                <a:spcPts val="1000"/>
              </a:spcBef>
            </a:pPr>
            <a:r>
              <a:rPr lang="en-US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Menopausal hormone therapy (MHT)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:  </a:t>
            </a:r>
          </a:p>
          <a:p>
            <a:pPr marL="685800" lvl="2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Treatment to replace the naturally-reduced levels of androgens and/or estrogen in order to: </a:t>
            </a:r>
          </a:p>
          <a:p>
            <a:pPr marL="1143000" lvl="3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Reduce discomfort.</a:t>
            </a:r>
          </a:p>
          <a:p>
            <a:pPr marL="1143000" lvl="3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Ameliorate changes in sexual functioning.</a:t>
            </a:r>
          </a:p>
          <a:p>
            <a:pPr marL="1143000" lvl="3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Slow the changes associated with aging.</a:t>
            </a:r>
          </a:p>
          <a:p>
            <a:pPr marL="685800" lvl="2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Ways to administer sex hormones:</a:t>
            </a:r>
          </a:p>
          <a:p>
            <a:pPr marL="685800" lvl="2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Vaginal creams</a:t>
            </a:r>
          </a:p>
          <a:p>
            <a:pPr marL="685800" lvl="2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Injected hormones</a:t>
            </a:r>
          </a:p>
          <a:p>
            <a:pPr marL="685800" lvl="2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Intravaginal rings with a time-release function inserted into the vagina</a:t>
            </a:r>
          </a:p>
          <a:p>
            <a:pPr marL="685800" lvl="2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Transdermal patches</a:t>
            </a:r>
          </a:p>
          <a:p>
            <a:pPr marL="914400" lvl="3" indent="0">
              <a:spcBef>
                <a:spcPts val="1000"/>
              </a:spcBef>
              <a:buNone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228600" lvl="1">
              <a:spcBef>
                <a:spcPts val="1000"/>
              </a:spcBef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228600" lvl="1">
              <a:spcBef>
                <a:spcPts val="1000"/>
              </a:spcBef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1996" y="1153287"/>
            <a:ext cx="3570566" cy="4551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200"/>
              <a:t>Research Focus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76035" y="1696721"/>
            <a:ext cx="6453969" cy="4551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lvl="1"/>
            <a:r>
              <a:rPr lang="en-US" sz="2000" dirty="0"/>
              <a:t>Baker, 2006; </a:t>
            </a:r>
            <a:r>
              <a:rPr lang="en-US" sz="2000" dirty="0" err="1"/>
              <a:t>Tourmente</a:t>
            </a:r>
            <a:r>
              <a:rPr lang="en-US" sz="2000" dirty="0"/>
              <a:t>, </a:t>
            </a:r>
            <a:r>
              <a:rPr lang="en-US" sz="2000" dirty="0" err="1"/>
              <a:t>Gomendio</a:t>
            </a:r>
            <a:r>
              <a:rPr lang="en-US" sz="2000" dirty="0"/>
              <a:t>, &amp; Roldan, 2011:</a:t>
            </a:r>
          </a:p>
          <a:p>
            <a:pPr marL="685800" lvl="2"/>
            <a:r>
              <a:rPr lang="en-US" sz="2000" dirty="0"/>
              <a:t>Individual sperm cells vary in quality and function:</a:t>
            </a:r>
          </a:p>
          <a:p>
            <a:pPr marL="1143000" lvl="3"/>
            <a:r>
              <a:rPr lang="en-US" sz="2000" dirty="0"/>
              <a:t>Some block other sperm cells, while some facilitate the movement of other sperm cells.</a:t>
            </a:r>
          </a:p>
          <a:p>
            <a:pPr marL="1600200" lvl="4"/>
            <a:r>
              <a:rPr lang="en-US" sz="2000" dirty="0"/>
              <a:t>Has significance for mammals with polyandrous mating.</a:t>
            </a:r>
          </a:p>
          <a:p>
            <a:pPr marL="1600200" lvl="4"/>
            <a:r>
              <a:rPr lang="en-US" sz="2000" dirty="0"/>
              <a:t>For humans, it is left over from ancient mammalian evolution.</a:t>
            </a:r>
          </a:p>
          <a:p>
            <a:pPr marL="228600" lvl="1"/>
            <a:endParaRPr lang="en-US" sz="1600" dirty="0"/>
          </a:p>
          <a:p>
            <a:pPr marL="228600" lvl="1"/>
            <a:endParaRPr lang="en-US" sz="1600" dirty="0"/>
          </a:p>
          <a:p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Human Gametes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758" y="1935897"/>
            <a:ext cx="5986483" cy="44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Human Gametes (continued)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5907" y="1762250"/>
            <a:ext cx="5300185" cy="47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Human Gametes (continued)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00" y="1699468"/>
            <a:ext cx="7391400" cy="49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21094" y="669860"/>
            <a:ext cx="11174963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Conception: Fertilization and Implantation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57060" y="1519530"/>
            <a:ext cx="7903029" cy="49434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Semen is deposited into the vagina near the part of the cervix which forms the opening to the uterus.</a:t>
            </a:r>
          </a:p>
          <a:p>
            <a:pPr marL="228600" lvl="1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Sperm take close to 12 hours to reach fallopian tubes: </a:t>
            </a:r>
          </a:p>
          <a:p>
            <a:pPr marL="685800" lvl="2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Live inside the uterus and fallopian tubes for a week.</a:t>
            </a:r>
          </a:p>
          <a:p>
            <a:pPr marL="228600" lvl="1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 mature ovum dies within 24 hours of ovulation if it is not fertilized.</a:t>
            </a:r>
          </a:p>
          <a:p>
            <a:pPr marL="228600" lvl="1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Intercourse shortly before ovulation is most likely to result in fertilization.</a:t>
            </a:r>
          </a:p>
          <a:p>
            <a:pPr marL="228600" lvl="1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Upon fertilization:</a:t>
            </a:r>
          </a:p>
          <a:p>
            <a:pPr marL="685800" lvl="2">
              <a:spcBef>
                <a:spcPts val="1000"/>
              </a:spcBef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Conceptus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develops into a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blastocyst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 marL="685800" lvl="2">
              <a:spcBef>
                <a:spcPts val="1000"/>
              </a:spcBef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Blastocyst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sends chemical signals causing it to:</a:t>
            </a:r>
          </a:p>
          <a:p>
            <a:pPr marL="1143000" lvl="3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Implant into the wall of the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endometrium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 marL="1143000" lvl="3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Form connections with blood vessels.</a:t>
            </a:r>
          </a:p>
          <a:p>
            <a:pPr marL="1143000" lvl="3">
              <a:spcBef>
                <a:spcPts val="1000"/>
              </a:spcBef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Secrete progesterone that prevents menstruation.</a:t>
            </a:r>
          </a:p>
          <a:p>
            <a:pPr marL="228600" lvl="1">
              <a:spcBef>
                <a:spcPts val="1000"/>
              </a:spcBef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228600" lvl="1">
              <a:spcBef>
                <a:spcPts val="1000"/>
              </a:spcBef>
            </a:pP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67329" y="624247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Estimates of Contraceptive Usage, Effectiveness, and Costs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559" y="1924056"/>
            <a:ext cx="8158882" cy="430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12980" y="384175"/>
            <a:ext cx="1097902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Estimates of Contraceptive Usage, Effectiveness, and Costs (continued)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16154" y="2015578"/>
            <a:ext cx="7555833" cy="4203533"/>
            <a:chOff x="1840358" y="1871200"/>
            <a:chExt cx="7555833" cy="42035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7216" y="2792744"/>
              <a:ext cx="7531641" cy="328198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0358" y="1871200"/>
              <a:ext cx="7555833" cy="975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Menses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52663" y="1905000"/>
            <a:ext cx="8090963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Menses: blood and cellular debris that is discharged from the uterus during the menstrual cycle.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Related taboo is the idea that blood and bodily fluids are contaminating.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History of capturing menses: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Placing cloth wadding near the vulva or some type of absorbent material inside the vagina.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Wearing something to keep the cloth in place.</a:t>
            </a: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7775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27584" y="384175"/>
            <a:ext cx="10764416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Estimates of Contraceptive Usage, Effectiveness, and Costs (continued)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48354" y="1859376"/>
            <a:ext cx="7095291" cy="4492388"/>
            <a:chOff x="973888" y="912892"/>
            <a:chExt cx="7095291" cy="44923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888" y="1770553"/>
              <a:ext cx="7095291" cy="36347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888" y="912892"/>
              <a:ext cx="7095291" cy="916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45029" y="368300"/>
            <a:ext cx="11146971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Estimates of Contraceptive Usage, Effectiveness, and Costs (continued)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14126" y="1812087"/>
            <a:ext cx="6597789" cy="4546377"/>
            <a:chOff x="1840358" y="929771"/>
            <a:chExt cx="6597789" cy="45463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2065" y="1737167"/>
              <a:ext cx="6583706" cy="373898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0358" y="929771"/>
              <a:ext cx="6597789" cy="852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69201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AACE35A-DD26-4C0E-81A5-8C18F7390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78524" y="1231506"/>
            <a:ext cx="6145284" cy="439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spc="800"/>
              <a:t>Behavioral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867275" y="1300843"/>
            <a:ext cx="3879959" cy="4256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b="1" cap="all" spc="400">
                <a:solidFill>
                  <a:schemeClr val="tx2"/>
                </a:solidFill>
              </a:rPr>
              <a:t>Avoid conception by not ejaculating inside the vagina.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b="1" cap="all" spc="400">
                <a:solidFill>
                  <a:schemeClr val="tx2"/>
                </a:solidFill>
              </a:rPr>
              <a:t>Least effective.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b="1" cap="all" spc="400">
                <a:solidFill>
                  <a:schemeClr val="tx2"/>
                </a:solidFill>
              </a:rPr>
              <a:t>Withdrawal: male withdrawing his penis from a female’s vagina prior to ejaculating.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05CB15-2F46-4D9D-AEA4-3619C520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45542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AE5F6-55D5-4FC2-B1F3-AE114251F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1996" y="382385"/>
            <a:ext cx="10668004" cy="1113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Fertility Awareness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1996" y="1785257"/>
            <a:ext cx="10668004" cy="3440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Indirect monitoring of ovulation and timing coitus to non-fertile times.</a:t>
            </a:r>
          </a:p>
          <a:p>
            <a:r>
              <a:rPr lang="en-US" sz="2400"/>
              <a:t>Includes periodic abstinence (rhythm) and monitoring the body’s internal temperature.</a:t>
            </a:r>
          </a:p>
          <a:p>
            <a:r>
              <a:rPr lang="en-US" sz="2400"/>
              <a:t>Also used when individuals want to conceive.</a:t>
            </a:r>
          </a:p>
          <a:p>
            <a:r>
              <a:rPr lang="en-US" sz="2400"/>
              <a:t>Cervical mucous method.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1996" y="1153287"/>
            <a:ext cx="3570566" cy="4551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200"/>
              <a:t>Sex During Menstruation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76031" y="1153287"/>
            <a:ext cx="6453969" cy="4551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Physically safe.</a:t>
            </a:r>
          </a:p>
          <a:p>
            <a:r>
              <a:rPr lang="en-US" sz="2400" dirty="0"/>
              <a:t>Precautions against STIs need to be taken.</a:t>
            </a:r>
          </a:p>
          <a:p>
            <a:r>
              <a:rPr lang="en-US" sz="2400" dirty="0"/>
              <a:t>Possibility of getting pregnant:</a:t>
            </a:r>
          </a:p>
          <a:p>
            <a:pPr lvl="1"/>
            <a:r>
              <a:rPr lang="en-US" sz="2400" dirty="0"/>
              <a:t>Sperm cells in semen can survive for up to 5 days and can swim past the menses into the fallopian tubes.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433388"/>
            <a:ext cx="9283700" cy="4095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Contraception During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Perimenopause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and Menopause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27176" y="1905000"/>
            <a:ext cx="7735078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Probability of becoming pregnant decreases after 40 years of age.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Ovulation and menstruation is erratic during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perimenopause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Use of contraception is required to avoid pregnancy.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Recommendation from medical authorities: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Contraception be continued for 24 months after last spontaneous (natural) menstruation.</a:t>
            </a: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Contraceptives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535" y="1952297"/>
            <a:ext cx="5514929" cy="44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Contraception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027853" y="1653073"/>
            <a:ext cx="8136294" cy="44386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Condoms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a barrier method that captures semen to prevent ejaculation.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Female condoms are worn by a female inside her vagina secured on the vulva.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Cervical cap / diaphragm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vaginally inserted barriers, placed against the cervix, used in combination with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spermicides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Are reusable.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Intrauterine device (IUD)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a device placed in the uterus to prevent implantation.</a:t>
            </a:r>
          </a:p>
          <a:p>
            <a:r>
              <a:rPr lang="en-US" sz="2400" b="1" dirty="0" err="1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Spermicide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affects sperm motility and provides a barrier to the cervix.</a:t>
            </a:r>
          </a:p>
          <a:p>
            <a:endParaRPr lang="en-US" sz="2400" b="1" dirty="0">
              <a:solidFill>
                <a:srgbClr val="006CA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buNone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Contraception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36507" y="1720916"/>
            <a:ext cx="7529804" cy="466566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Hormonal contraceptive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hormonal agents that block contraception primarily by blocking ovulation.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May be taken orally or in the form of implants, injections, patches, IUDs, and vaginal rings.</a:t>
            </a:r>
          </a:p>
          <a:p>
            <a:pPr lvl="1"/>
            <a:r>
              <a:rPr lang="en-US" sz="20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Combination pill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: contains and estrogen and a progestin.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Progestin-only pill (mini-pill).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Sterilization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surgical method of permanent contraception.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Vasectomy – in males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Tubal ligation – in females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Hysterectomy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a surgical procedure in which the uterus is removed.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Performed for a variety of conditions including menstrual disorders.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Results in sterilization. 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buNone/>
            </a:pPr>
            <a:endParaRPr lang="en-US" sz="2400" b="1" dirty="0">
              <a:solidFill>
                <a:srgbClr val="006CA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buNone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Contraception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519266" y="1699727"/>
            <a:ext cx="8164286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Reversible inhibition of sperm under guidance: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Is in experimental stages.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Involves injecting a synthetic viscous polymer (a type of liquid) into the vas deferens.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Positively charged polymer makes the sperm inert.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Emergency contraceptives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hormonal contraceptives designed to prevent conception after contraception was not used or failed but pregnancy would be unwanted.</a:t>
            </a:r>
          </a:p>
          <a:p>
            <a:endParaRPr lang="en-US" sz="2400" b="1" dirty="0">
              <a:solidFill>
                <a:srgbClr val="006CA7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buNone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1996" y="382385"/>
            <a:ext cx="10668004" cy="1113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/>
              <a:t>Technologies Available for Menses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1996" y="1785257"/>
            <a:ext cx="10668004" cy="41490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Disposable sanitary napkins: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Disadvantages: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Occasional leakage of blood.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Pads may be visible in tight fitting clothing.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Not well-suited for swimming.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Some may experience chafing of the labia, clitoris, or other regions of the vulva. </a:t>
            </a:r>
          </a:p>
          <a:p>
            <a:pPr>
              <a:lnSpc>
                <a:spcPct val="100000"/>
              </a:lnSpc>
            </a:pPr>
            <a:r>
              <a:rPr lang="en-US" dirty="0"/>
              <a:t>Vaginal tampons: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Sometimes associated with an increased risk of a fatal bacterial infection known as Toxic Shock Syndrome.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Preferred for athletics as well as swimming.</a:t>
            </a:r>
          </a:p>
          <a:p>
            <a:pPr>
              <a:lnSpc>
                <a:spcPct val="100000"/>
              </a:lnSpc>
            </a:pPr>
            <a:r>
              <a:rPr lang="en-US" dirty="0"/>
              <a:t>Insertable menstrual cups that rest against the cervix: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Address concern regarding impact of non-biodegradable components of tampons and pads.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09370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Family Planning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84784" y="1943878"/>
            <a:ext cx="10058400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>
                <a:latin typeface="Helvetica" charset="0"/>
                <a:ea typeface="Helvetica" charset="0"/>
                <a:cs typeface="Helvetica" charset="0"/>
              </a:rPr>
              <a:t>The idea of pregnancy being an intended event as well as the technologies that make this possible.</a:t>
            </a:r>
          </a:p>
          <a:p>
            <a:r>
              <a:rPr lang="en-US" sz="2400">
                <a:latin typeface="Helvetica" charset="0"/>
                <a:ea typeface="Helvetica" charset="0"/>
                <a:cs typeface="Helvetica" charset="0"/>
              </a:rPr>
              <a:t>Is intimately tied with deeply held religious beliefs and political controversies.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1996" y="382385"/>
            <a:ext cx="10668004" cy="1113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History of Abortion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1996" y="1785257"/>
            <a:ext cx="10668004" cy="3440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Documents of inducing abortion deliberately date to almost 5000 years ago.</a:t>
            </a:r>
          </a:p>
          <a:p>
            <a:r>
              <a:rPr lang="en-US" sz="2400" dirty="0"/>
              <a:t>Use of abortifacients is widely documented in many pre-industrial cultures.</a:t>
            </a:r>
          </a:p>
          <a:p>
            <a:r>
              <a:rPr lang="en-US" sz="2400" dirty="0"/>
              <a:t>In the mid-1800s the American Medical Association took a formal position against abortion.</a:t>
            </a:r>
          </a:p>
          <a:p>
            <a:pPr lvl="1"/>
            <a:r>
              <a:rPr lang="en-US" sz="2200" dirty="0"/>
              <a:t>States began to outlaw abortion because women were dying from unsafe methods</a:t>
            </a:r>
          </a:p>
          <a:p>
            <a:r>
              <a:rPr lang="en-US" sz="2400" dirty="0"/>
              <a:t>Formal campaigns made abortion illegal in Europe and America.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1996" y="382385"/>
            <a:ext cx="10668004" cy="1113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Objections to Abortion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1996" y="1785257"/>
            <a:ext cx="10668004" cy="3440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Primarily moral ones based on prohibitions against murder.</a:t>
            </a:r>
          </a:p>
          <a:p>
            <a:r>
              <a:rPr lang="en-US" sz="2400"/>
              <a:t>Strongly connected to religious beliefs.</a:t>
            </a:r>
          </a:p>
          <a:p>
            <a:r>
              <a:rPr lang="en-US" sz="2400"/>
              <a:t>Secular prohibitions against murder are based on the concept of personhood:</a:t>
            </a:r>
          </a:p>
          <a:p>
            <a:pPr lvl="1"/>
            <a:r>
              <a:rPr lang="en-US" sz="2400"/>
              <a:t>Existence of a nervous system and developed brain capable of self-awareness.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Legalization of Abortion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22106" y="1781175"/>
            <a:ext cx="8985380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Soviet Union legalized abortion in 1920, reversed the law in 1936, and re-legalized elective abortion in 1955.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Laws were revised in Western countries to permit abortion for medical necessity.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 1967, abortion was legalized for all reasons in England, up to 28 weeks after conception.</a:t>
            </a: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Abortion Laws Worldwide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0822" y="1216938"/>
            <a:ext cx="8015407" cy="520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1996" y="382385"/>
            <a:ext cx="10668004" cy="1113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Abortion Today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1996" y="1785257"/>
            <a:ext cx="10668004" cy="3440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900"/>
              <a:t>In countries where abortion is illegal it is reported that approximately 1 in 8 pregnancy-related deaths are due to complications from illegal abortion.</a:t>
            </a:r>
          </a:p>
          <a:p>
            <a:pPr>
              <a:lnSpc>
                <a:spcPct val="100000"/>
              </a:lnSpc>
            </a:pPr>
            <a:r>
              <a:rPr lang="en-US" sz="1900"/>
              <a:t>Individuals who believe abortion is murder seek to restrict or recriminalize abortion.</a:t>
            </a:r>
          </a:p>
          <a:p>
            <a:pPr>
              <a:lnSpc>
                <a:spcPct val="100000"/>
              </a:lnSpc>
            </a:pPr>
            <a:r>
              <a:rPr lang="en-US" sz="1900"/>
              <a:t>Pro-life movement: favors of restrictions on abortion and seek rights to:</a:t>
            </a:r>
          </a:p>
          <a:p>
            <a:pPr lvl="1">
              <a:lnSpc>
                <a:spcPct val="100000"/>
              </a:lnSpc>
            </a:pPr>
            <a:r>
              <a:rPr lang="en-US" sz="1900"/>
              <a:t>Stage permanent protests outside of clinics that offer abortions.</a:t>
            </a:r>
          </a:p>
          <a:p>
            <a:pPr lvl="1">
              <a:lnSpc>
                <a:spcPct val="100000"/>
              </a:lnSpc>
            </a:pPr>
            <a:r>
              <a:rPr lang="en-US" sz="1900"/>
              <a:t>Limit tax money for paying for abortion.</a:t>
            </a:r>
          </a:p>
          <a:p>
            <a:pPr>
              <a:lnSpc>
                <a:spcPct val="100000"/>
              </a:lnSpc>
            </a:pPr>
            <a:r>
              <a:rPr lang="en-US" sz="1900"/>
              <a:t>Pro-choice movement: favors legalized abortion and seeks to:</a:t>
            </a:r>
          </a:p>
          <a:p>
            <a:pPr lvl="1">
              <a:lnSpc>
                <a:spcPct val="100000"/>
              </a:lnSpc>
            </a:pPr>
            <a:r>
              <a:rPr lang="en-US" sz="1900"/>
              <a:t>Keep access to abortion legal and safe.</a:t>
            </a:r>
          </a:p>
          <a:p>
            <a:pPr lvl="1">
              <a:lnSpc>
                <a:spcPct val="100000"/>
              </a:lnSpc>
            </a:pPr>
            <a:r>
              <a:rPr lang="en-US" sz="1900"/>
              <a:t>Focus on issues of availability and access, particularly to those with limited financial means.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851669-7281-49C2-8BF0-67BA70EC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95600" y="382385"/>
            <a:ext cx="8534399" cy="14137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/>
              <a:t>Methods of Abortion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992B13-74C4-4370-93C5-F5403D944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0"/>
            <a:ext cx="2275119" cy="6858000"/>
          </a:xfrm>
          <a:custGeom>
            <a:avLst/>
            <a:gdLst>
              <a:gd name="connsiteX0" fmla="*/ 0 w 2275119"/>
              <a:gd name="connsiteY0" fmla="*/ 0 h 6858000"/>
              <a:gd name="connsiteX1" fmla="*/ 1389294 w 2275119"/>
              <a:gd name="connsiteY1" fmla="*/ 0 h 6858000"/>
              <a:gd name="connsiteX2" fmla="*/ 1556068 w 2275119"/>
              <a:gd name="connsiteY2" fmla="*/ 0 h 6858000"/>
              <a:gd name="connsiteX3" fmla="*/ 2098907 w 2275119"/>
              <a:gd name="connsiteY3" fmla="*/ 0 h 6858000"/>
              <a:gd name="connsiteX4" fmla="*/ 2100494 w 2275119"/>
              <a:gd name="connsiteY4" fmla="*/ 68263 h 6858000"/>
              <a:gd name="connsiteX5" fmla="*/ 2108432 w 2275119"/>
              <a:gd name="connsiteY5" fmla="*/ 128588 h 6858000"/>
              <a:gd name="connsiteX6" fmla="*/ 2119544 w 2275119"/>
              <a:gd name="connsiteY6" fmla="*/ 180975 h 6858000"/>
              <a:gd name="connsiteX7" fmla="*/ 2133832 w 2275119"/>
              <a:gd name="connsiteY7" fmla="*/ 227013 h 6858000"/>
              <a:gd name="connsiteX8" fmla="*/ 2149707 w 2275119"/>
              <a:gd name="connsiteY8" fmla="*/ 268288 h 6858000"/>
              <a:gd name="connsiteX9" fmla="*/ 2168757 w 2275119"/>
              <a:gd name="connsiteY9" fmla="*/ 304800 h 6858000"/>
              <a:gd name="connsiteX10" fmla="*/ 2187807 w 2275119"/>
              <a:gd name="connsiteY10" fmla="*/ 342900 h 6858000"/>
              <a:gd name="connsiteX11" fmla="*/ 2206857 w 2275119"/>
              <a:gd name="connsiteY11" fmla="*/ 381000 h 6858000"/>
              <a:gd name="connsiteX12" fmla="*/ 2222732 w 2275119"/>
              <a:gd name="connsiteY12" fmla="*/ 417513 h 6858000"/>
              <a:gd name="connsiteX13" fmla="*/ 2238607 w 2275119"/>
              <a:gd name="connsiteY13" fmla="*/ 458788 h 6858000"/>
              <a:gd name="connsiteX14" fmla="*/ 2254482 w 2275119"/>
              <a:gd name="connsiteY14" fmla="*/ 504825 h 6858000"/>
              <a:gd name="connsiteX15" fmla="*/ 2265594 w 2275119"/>
              <a:gd name="connsiteY15" fmla="*/ 557213 h 6858000"/>
              <a:gd name="connsiteX16" fmla="*/ 2271944 w 2275119"/>
              <a:gd name="connsiteY16" fmla="*/ 617538 h 6858000"/>
              <a:gd name="connsiteX17" fmla="*/ 2275119 w 2275119"/>
              <a:gd name="connsiteY17" fmla="*/ 685800 h 6858000"/>
              <a:gd name="connsiteX18" fmla="*/ 2271944 w 2275119"/>
              <a:gd name="connsiteY18" fmla="*/ 754063 h 6858000"/>
              <a:gd name="connsiteX19" fmla="*/ 2265594 w 2275119"/>
              <a:gd name="connsiteY19" fmla="*/ 814388 h 6858000"/>
              <a:gd name="connsiteX20" fmla="*/ 2254482 w 2275119"/>
              <a:gd name="connsiteY20" fmla="*/ 866775 h 6858000"/>
              <a:gd name="connsiteX21" fmla="*/ 2238607 w 2275119"/>
              <a:gd name="connsiteY21" fmla="*/ 912813 h 6858000"/>
              <a:gd name="connsiteX22" fmla="*/ 2222732 w 2275119"/>
              <a:gd name="connsiteY22" fmla="*/ 954088 h 6858000"/>
              <a:gd name="connsiteX23" fmla="*/ 2206857 w 2275119"/>
              <a:gd name="connsiteY23" fmla="*/ 990600 h 6858000"/>
              <a:gd name="connsiteX24" fmla="*/ 2187807 w 2275119"/>
              <a:gd name="connsiteY24" fmla="*/ 1028700 h 6858000"/>
              <a:gd name="connsiteX25" fmla="*/ 2168757 w 2275119"/>
              <a:gd name="connsiteY25" fmla="*/ 1066800 h 6858000"/>
              <a:gd name="connsiteX26" fmla="*/ 2149707 w 2275119"/>
              <a:gd name="connsiteY26" fmla="*/ 1103313 h 6858000"/>
              <a:gd name="connsiteX27" fmla="*/ 2133832 w 2275119"/>
              <a:gd name="connsiteY27" fmla="*/ 1144588 h 6858000"/>
              <a:gd name="connsiteX28" fmla="*/ 2119544 w 2275119"/>
              <a:gd name="connsiteY28" fmla="*/ 1190625 h 6858000"/>
              <a:gd name="connsiteX29" fmla="*/ 2108432 w 2275119"/>
              <a:gd name="connsiteY29" fmla="*/ 1243013 h 6858000"/>
              <a:gd name="connsiteX30" fmla="*/ 2100494 w 2275119"/>
              <a:gd name="connsiteY30" fmla="*/ 1303338 h 6858000"/>
              <a:gd name="connsiteX31" fmla="*/ 2098907 w 2275119"/>
              <a:gd name="connsiteY31" fmla="*/ 1371600 h 6858000"/>
              <a:gd name="connsiteX32" fmla="*/ 2100494 w 2275119"/>
              <a:gd name="connsiteY32" fmla="*/ 1439863 h 6858000"/>
              <a:gd name="connsiteX33" fmla="*/ 2108432 w 2275119"/>
              <a:gd name="connsiteY33" fmla="*/ 1500188 h 6858000"/>
              <a:gd name="connsiteX34" fmla="*/ 2119544 w 2275119"/>
              <a:gd name="connsiteY34" fmla="*/ 1552575 h 6858000"/>
              <a:gd name="connsiteX35" fmla="*/ 2133832 w 2275119"/>
              <a:gd name="connsiteY35" fmla="*/ 1598613 h 6858000"/>
              <a:gd name="connsiteX36" fmla="*/ 2149707 w 2275119"/>
              <a:gd name="connsiteY36" fmla="*/ 1639888 h 6858000"/>
              <a:gd name="connsiteX37" fmla="*/ 2168757 w 2275119"/>
              <a:gd name="connsiteY37" fmla="*/ 1676400 h 6858000"/>
              <a:gd name="connsiteX38" fmla="*/ 2187807 w 2275119"/>
              <a:gd name="connsiteY38" fmla="*/ 1714500 h 6858000"/>
              <a:gd name="connsiteX39" fmla="*/ 2206857 w 2275119"/>
              <a:gd name="connsiteY39" fmla="*/ 1752600 h 6858000"/>
              <a:gd name="connsiteX40" fmla="*/ 2222732 w 2275119"/>
              <a:gd name="connsiteY40" fmla="*/ 1789113 h 6858000"/>
              <a:gd name="connsiteX41" fmla="*/ 2238607 w 2275119"/>
              <a:gd name="connsiteY41" fmla="*/ 1830388 h 6858000"/>
              <a:gd name="connsiteX42" fmla="*/ 2254482 w 2275119"/>
              <a:gd name="connsiteY42" fmla="*/ 1876425 h 6858000"/>
              <a:gd name="connsiteX43" fmla="*/ 2265594 w 2275119"/>
              <a:gd name="connsiteY43" fmla="*/ 1928813 h 6858000"/>
              <a:gd name="connsiteX44" fmla="*/ 2271944 w 2275119"/>
              <a:gd name="connsiteY44" fmla="*/ 1989138 h 6858000"/>
              <a:gd name="connsiteX45" fmla="*/ 2275119 w 2275119"/>
              <a:gd name="connsiteY45" fmla="*/ 2057400 h 6858000"/>
              <a:gd name="connsiteX46" fmla="*/ 2271944 w 2275119"/>
              <a:gd name="connsiteY46" fmla="*/ 2125663 h 6858000"/>
              <a:gd name="connsiteX47" fmla="*/ 2265594 w 2275119"/>
              <a:gd name="connsiteY47" fmla="*/ 2185988 h 6858000"/>
              <a:gd name="connsiteX48" fmla="*/ 2254482 w 2275119"/>
              <a:gd name="connsiteY48" fmla="*/ 2238375 h 6858000"/>
              <a:gd name="connsiteX49" fmla="*/ 2238607 w 2275119"/>
              <a:gd name="connsiteY49" fmla="*/ 2284413 h 6858000"/>
              <a:gd name="connsiteX50" fmla="*/ 2222732 w 2275119"/>
              <a:gd name="connsiteY50" fmla="*/ 2325688 h 6858000"/>
              <a:gd name="connsiteX51" fmla="*/ 2206857 w 2275119"/>
              <a:gd name="connsiteY51" fmla="*/ 2362200 h 6858000"/>
              <a:gd name="connsiteX52" fmla="*/ 2187807 w 2275119"/>
              <a:gd name="connsiteY52" fmla="*/ 2400300 h 6858000"/>
              <a:gd name="connsiteX53" fmla="*/ 2168757 w 2275119"/>
              <a:gd name="connsiteY53" fmla="*/ 2438400 h 6858000"/>
              <a:gd name="connsiteX54" fmla="*/ 2149707 w 2275119"/>
              <a:gd name="connsiteY54" fmla="*/ 2474913 h 6858000"/>
              <a:gd name="connsiteX55" fmla="*/ 2133832 w 2275119"/>
              <a:gd name="connsiteY55" fmla="*/ 2516188 h 6858000"/>
              <a:gd name="connsiteX56" fmla="*/ 2119544 w 2275119"/>
              <a:gd name="connsiteY56" fmla="*/ 2562225 h 6858000"/>
              <a:gd name="connsiteX57" fmla="*/ 2108432 w 2275119"/>
              <a:gd name="connsiteY57" fmla="*/ 2614613 h 6858000"/>
              <a:gd name="connsiteX58" fmla="*/ 2100494 w 2275119"/>
              <a:gd name="connsiteY58" fmla="*/ 2674938 h 6858000"/>
              <a:gd name="connsiteX59" fmla="*/ 2098907 w 2275119"/>
              <a:gd name="connsiteY59" fmla="*/ 2743200 h 6858000"/>
              <a:gd name="connsiteX60" fmla="*/ 2100494 w 2275119"/>
              <a:gd name="connsiteY60" fmla="*/ 2811463 h 6858000"/>
              <a:gd name="connsiteX61" fmla="*/ 2108432 w 2275119"/>
              <a:gd name="connsiteY61" fmla="*/ 2871788 h 6858000"/>
              <a:gd name="connsiteX62" fmla="*/ 2119544 w 2275119"/>
              <a:gd name="connsiteY62" fmla="*/ 2924175 h 6858000"/>
              <a:gd name="connsiteX63" fmla="*/ 2133832 w 2275119"/>
              <a:gd name="connsiteY63" fmla="*/ 2970213 h 6858000"/>
              <a:gd name="connsiteX64" fmla="*/ 2149707 w 2275119"/>
              <a:gd name="connsiteY64" fmla="*/ 3011488 h 6858000"/>
              <a:gd name="connsiteX65" fmla="*/ 2168757 w 2275119"/>
              <a:gd name="connsiteY65" fmla="*/ 3048000 h 6858000"/>
              <a:gd name="connsiteX66" fmla="*/ 2187807 w 2275119"/>
              <a:gd name="connsiteY66" fmla="*/ 3086100 h 6858000"/>
              <a:gd name="connsiteX67" fmla="*/ 2206857 w 2275119"/>
              <a:gd name="connsiteY67" fmla="*/ 3124200 h 6858000"/>
              <a:gd name="connsiteX68" fmla="*/ 2222732 w 2275119"/>
              <a:gd name="connsiteY68" fmla="*/ 3160713 h 6858000"/>
              <a:gd name="connsiteX69" fmla="*/ 2238607 w 2275119"/>
              <a:gd name="connsiteY69" fmla="*/ 3201988 h 6858000"/>
              <a:gd name="connsiteX70" fmla="*/ 2254482 w 2275119"/>
              <a:gd name="connsiteY70" fmla="*/ 3248025 h 6858000"/>
              <a:gd name="connsiteX71" fmla="*/ 2265594 w 2275119"/>
              <a:gd name="connsiteY71" fmla="*/ 3300413 h 6858000"/>
              <a:gd name="connsiteX72" fmla="*/ 2271944 w 2275119"/>
              <a:gd name="connsiteY72" fmla="*/ 3360738 h 6858000"/>
              <a:gd name="connsiteX73" fmla="*/ 2275119 w 2275119"/>
              <a:gd name="connsiteY73" fmla="*/ 3427413 h 6858000"/>
              <a:gd name="connsiteX74" fmla="*/ 2271944 w 2275119"/>
              <a:gd name="connsiteY74" fmla="*/ 3497263 h 6858000"/>
              <a:gd name="connsiteX75" fmla="*/ 2265594 w 2275119"/>
              <a:gd name="connsiteY75" fmla="*/ 3557588 h 6858000"/>
              <a:gd name="connsiteX76" fmla="*/ 2254482 w 2275119"/>
              <a:gd name="connsiteY76" fmla="*/ 3609975 h 6858000"/>
              <a:gd name="connsiteX77" fmla="*/ 2238607 w 2275119"/>
              <a:gd name="connsiteY77" fmla="*/ 3656013 h 6858000"/>
              <a:gd name="connsiteX78" fmla="*/ 2222732 w 2275119"/>
              <a:gd name="connsiteY78" fmla="*/ 3697288 h 6858000"/>
              <a:gd name="connsiteX79" fmla="*/ 2206857 w 2275119"/>
              <a:gd name="connsiteY79" fmla="*/ 3733800 h 6858000"/>
              <a:gd name="connsiteX80" fmla="*/ 2187807 w 2275119"/>
              <a:gd name="connsiteY80" fmla="*/ 3771900 h 6858000"/>
              <a:gd name="connsiteX81" fmla="*/ 2168757 w 2275119"/>
              <a:gd name="connsiteY81" fmla="*/ 3810000 h 6858000"/>
              <a:gd name="connsiteX82" fmla="*/ 2149707 w 2275119"/>
              <a:gd name="connsiteY82" fmla="*/ 3846513 h 6858000"/>
              <a:gd name="connsiteX83" fmla="*/ 2133832 w 2275119"/>
              <a:gd name="connsiteY83" fmla="*/ 3887788 h 6858000"/>
              <a:gd name="connsiteX84" fmla="*/ 2119544 w 2275119"/>
              <a:gd name="connsiteY84" fmla="*/ 3933825 h 6858000"/>
              <a:gd name="connsiteX85" fmla="*/ 2108432 w 2275119"/>
              <a:gd name="connsiteY85" fmla="*/ 3986213 h 6858000"/>
              <a:gd name="connsiteX86" fmla="*/ 2100494 w 2275119"/>
              <a:gd name="connsiteY86" fmla="*/ 4046538 h 6858000"/>
              <a:gd name="connsiteX87" fmla="*/ 2098907 w 2275119"/>
              <a:gd name="connsiteY87" fmla="*/ 4114800 h 6858000"/>
              <a:gd name="connsiteX88" fmla="*/ 2100494 w 2275119"/>
              <a:gd name="connsiteY88" fmla="*/ 4183063 h 6858000"/>
              <a:gd name="connsiteX89" fmla="*/ 2108432 w 2275119"/>
              <a:gd name="connsiteY89" fmla="*/ 4243388 h 6858000"/>
              <a:gd name="connsiteX90" fmla="*/ 2119544 w 2275119"/>
              <a:gd name="connsiteY90" fmla="*/ 4295775 h 6858000"/>
              <a:gd name="connsiteX91" fmla="*/ 2133832 w 2275119"/>
              <a:gd name="connsiteY91" fmla="*/ 4341813 h 6858000"/>
              <a:gd name="connsiteX92" fmla="*/ 2149707 w 2275119"/>
              <a:gd name="connsiteY92" fmla="*/ 4383088 h 6858000"/>
              <a:gd name="connsiteX93" fmla="*/ 2168757 w 2275119"/>
              <a:gd name="connsiteY93" fmla="*/ 4419600 h 6858000"/>
              <a:gd name="connsiteX94" fmla="*/ 2206857 w 2275119"/>
              <a:gd name="connsiteY94" fmla="*/ 4495800 h 6858000"/>
              <a:gd name="connsiteX95" fmla="*/ 2222732 w 2275119"/>
              <a:gd name="connsiteY95" fmla="*/ 4532313 h 6858000"/>
              <a:gd name="connsiteX96" fmla="*/ 2238607 w 2275119"/>
              <a:gd name="connsiteY96" fmla="*/ 4573588 h 6858000"/>
              <a:gd name="connsiteX97" fmla="*/ 2254482 w 2275119"/>
              <a:gd name="connsiteY97" fmla="*/ 4619625 h 6858000"/>
              <a:gd name="connsiteX98" fmla="*/ 2265594 w 2275119"/>
              <a:gd name="connsiteY98" fmla="*/ 4672013 h 6858000"/>
              <a:gd name="connsiteX99" fmla="*/ 2271944 w 2275119"/>
              <a:gd name="connsiteY99" fmla="*/ 4732338 h 6858000"/>
              <a:gd name="connsiteX100" fmla="*/ 2275119 w 2275119"/>
              <a:gd name="connsiteY100" fmla="*/ 4800600 h 6858000"/>
              <a:gd name="connsiteX101" fmla="*/ 2271944 w 2275119"/>
              <a:gd name="connsiteY101" fmla="*/ 4868863 h 6858000"/>
              <a:gd name="connsiteX102" fmla="*/ 2265594 w 2275119"/>
              <a:gd name="connsiteY102" fmla="*/ 4929188 h 6858000"/>
              <a:gd name="connsiteX103" fmla="*/ 2254482 w 2275119"/>
              <a:gd name="connsiteY103" fmla="*/ 4981575 h 6858000"/>
              <a:gd name="connsiteX104" fmla="*/ 2238607 w 2275119"/>
              <a:gd name="connsiteY104" fmla="*/ 5027613 h 6858000"/>
              <a:gd name="connsiteX105" fmla="*/ 2222732 w 2275119"/>
              <a:gd name="connsiteY105" fmla="*/ 5068888 h 6858000"/>
              <a:gd name="connsiteX106" fmla="*/ 2206857 w 2275119"/>
              <a:gd name="connsiteY106" fmla="*/ 5105400 h 6858000"/>
              <a:gd name="connsiteX107" fmla="*/ 2187807 w 2275119"/>
              <a:gd name="connsiteY107" fmla="*/ 5143500 h 6858000"/>
              <a:gd name="connsiteX108" fmla="*/ 2168757 w 2275119"/>
              <a:gd name="connsiteY108" fmla="*/ 5181600 h 6858000"/>
              <a:gd name="connsiteX109" fmla="*/ 2149707 w 2275119"/>
              <a:gd name="connsiteY109" fmla="*/ 5218113 h 6858000"/>
              <a:gd name="connsiteX110" fmla="*/ 2133832 w 2275119"/>
              <a:gd name="connsiteY110" fmla="*/ 5259388 h 6858000"/>
              <a:gd name="connsiteX111" fmla="*/ 2119544 w 2275119"/>
              <a:gd name="connsiteY111" fmla="*/ 5305425 h 6858000"/>
              <a:gd name="connsiteX112" fmla="*/ 2108432 w 2275119"/>
              <a:gd name="connsiteY112" fmla="*/ 5357813 h 6858000"/>
              <a:gd name="connsiteX113" fmla="*/ 2100494 w 2275119"/>
              <a:gd name="connsiteY113" fmla="*/ 5418138 h 6858000"/>
              <a:gd name="connsiteX114" fmla="*/ 2098907 w 2275119"/>
              <a:gd name="connsiteY114" fmla="*/ 5486400 h 6858000"/>
              <a:gd name="connsiteX115" fmla="*/ 2100494 w 2275119"/>
              <a:gd name="connsiteY115" fmla="*/ 5554663 h 6858000"/>
              <a:gd name="connsiteX116" fmla="*/ 2108432 w 2275119"/>
              <a:gd name="connsiteY116" fmla="*/ 5614988 h 6858000"/>
              <a:gd name="connsiteX117" fmla="*/ 2119544 w 2275119"/>
              <a:gd name="connsiteY117" fmla="*/ 5667375 h 6858000"/>
              <a:gd name="connsiteX118" fmla="*/ 2133832 w 2275119"/>
              <a:gd name="connsiteY118" fmla="*/ 5713413 h 6858000"/>
              <a:gd name="connsiteX119" fmla="*/ 2149707 w 2275119"/>
              <a:gd name="connsiteY119" fmla="*/ 5754688 h 6858000"/>
              <a:gd name="connsiteX120" fmla="*/ 2168757 w 2275119"/>
              <a:gd name="connsiteY120" fmla="*/ 5791200 h 6858000"/>
              <a:gd name="connsiteX121" fmla="*/ 2187807 w 2275119"/>
              <a:gd name="connsiteY121" fmla="*/ 5829300 h 6858000"/>
              <a:gd name="connsiteX122" fmla="*/ 2206857 w 2275119"/>
              <a:gd name="connsiteY122" fmla="*/ 5867400 h 6858000"/>
              <a:gd name="connsiteX123" fmla="*/ 2222732 w 2275119"/>
              <a:gd name="connsiteY123" fmla="*/ 5903913 h 6858000"/>
              <a:gd name="connsiteX124" fmla="*/ 2238607 w 2275119"/>
              <a:gd name="connsiteY124" fmla="*/ 5945188 h 6858000"/>
              <a:gd name="connsiteX125" fmla="*/ 2254482 w 2275119"/>
              <a:gd name="connsiteY125" fmla="*/ 5991225 h 6858000"/>
              <a:gd name="connsiteX126" fmla="*/ 2265594 w 2275119"/>
              <a:gd name="connsiteY126" fmla="*/ 6043613 h 6858000"/>
              <a:gd name="connsiteX127" fmla="*/ 2271944 w 2275119"/>
              <a:gd name="connsiteY127" fmla="*/ 6103938 h 6858000"/>
              <a:gd name="connsiteX128" fmla="*/ 2275119 w 2275119"/>
              <a:gd name="connsiteY128" fmla="*/ 6172200 h 6858000"/>
              <a:gd name="connsiteX129" fmla="*/ 2271944 w 2275119"/>
              <a:gd name="connsiteY129" fmla="*/ 6240463 h 6858000"/>
              <a:gd name="connsiteX130" fmla="*/ 2265594 w 2275119"/>
              <a:gd name="connsiteY130" fmla="*/ 6300788 h 6858000"/>
              <a:gd name="connsiteX131" fmla="*/ 2254482 w 2275119"/>
              <a:gd name="connsiteY131" fmla="*/ 6353175 h 6858000"/>
              <a:gd name="connsiteX132" fmla="*/ 2238607 w 2275119"/>
              <a:gd name="connsiteY132" fmla="*/ 6399213 h 6858000"/>
              <a:gd name="connsiteX133" fmla="*/ 2222732 w 2275119"/>
              <a:gd name="connsiteY133" fmla="*/ 6440488 h 6858000"/>
              <a:gd name="connsiteX134" fmla="*/ 2206857 w 2275119"/>
              <a:gd name="connsiteY134" fmla="*/ 6477000 h 6858000"/>
              <a:gd name="connsiteX135" fmla="*/ 2187807 w 2275119"/>
              <a:gd name="connsiteY135" fmla="*/ 6515100 h 6858000"/>
              <a:gd name="connsiteX136" fmla="*/ 2168757 w 2275119"/>
              <a:gd name="connsiteY136" fmla="*/ 6553200 h 6858000"/>
              <a:gd name="connsiteX137" fmla="*/ 2149707 w 2275119"/>
              <a:gd name="connsiteY137" fmla="*/ 6589713 h 6858000"/>
              <a:gd name="connsiteX138" fmla="*/ 2133832 w 2275119"/>
              <a:gd name="connsiteY138" fmla="*/ 6630988 h 6858000"/>
              <a:gd name="connsiteX139" fmla="*/ 2119544 w 2275119"/>
              <a:gd name="connsiteY139" fmla="*/ 6677025 h 6858000"/>
              <a:gd name="connsiteX140" fmla="*/ 2108432 w 2275119"/>
              <a:gd name="connsiteY140" fmla="*/ 6729413 h 6858000"/>
              <a:gd name="connsiteX141" fmla="*/ 2100494 w 2275119"/>
              <a:gd name="connsiteY141" fmla="*/ 6789738 h 6858000"/>
              <a:gd name="connsiteX142" fmla="*/ 2098907 w 2275119"/>
              <a:gd name="connsiteY142" fmla="*/ 6858000 h 6858000"/>
              <a:gd name="connsiteX143" fmla="*/ 1556068 w 2275119"/>
              <a:gd name="connsiteY143" fmla="*/ 6858000 h 6858000"/>
              <a:gd name="connsiteX144" fmla="*/ 1389294 w 2275119"/>
              <a:gd name="connsiteY144" fmla="*/ 6858000 h 6858000"/>
              <a:gd name="connsiteX145" fmla="*/ 0 w 2275119"/>
              <a:gd name="connsiteY1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275119" h="6858000">
                <a:moveTo>
                  <a:pt x="0" y="0"/>
                </a:moveTo>
                <a:lnTo>
                  <a:pt x="1389294" y="0"/>
                </a:lnTo>
                <a:lnTo>
                  <a:pt x="1556068" y="0"/>
                </a:lnTo>
                <a:lnTo>
                  <a:pt x="2098907" y="0"/>
                </a:lnTo>
                <a:lnTo>
                  <a:pt x="2100494" y="68263"/>
                </a:lnTo>
                <a:lnTo>
                  <a:pt x="2108432" y="128588"/>
                </a:lnTo>
                <a:lnTo>
                  <a:pt x="2119544" y="180975"/>
                </a:lnTo>
                <a:lnTo>
                  <a:pt x="2133832" y="227013"/>
                </a:lnTo>
                <a:lnTo>
                  <a:pt x="2149707" y="268288"/>
                </a:lnTo>
                <a:lnTo>
                  <a:pt x="2168757" y="304800"/>
                </a:lnTo>
                <a:lnTo>
                  <a:pt x="2187807" y="342900"/>
                </a:lnTo>
                <a:lnTo>
                  <a:pt x="2206857" y="381000"/>
                </a:lnTo>
                <a:lnTo>
                  <a:pt x="2222732" y="417513"/>
                </a:lnTo>
                <a:lnTo>
                  <a:pt x="2238607" y="458788"/>
                </a:lnTo>
                <a:lnTo>
                  <a:pt x="2254482" y="504825"/>
                </a:lnTo>
                <a:lnTo>
                  <a:pt x="2265594" y="557213"/>
                </a:lnTo>
                <a:lnTo>
                  <a:pt x="2271944" y="617538"/>
                </a:lnTo>
                <a:lnTo>
                  <a:pt x="2275119" y="685800"/>
                </a:lnTo>
                <a:lnTo>
                  <a:pt x="2271944" y="754063"/>
                </a:lnTo>
                <a:lnTo>
                  <a:pt x="2265594" y="814388"/>
                </a:lnTo>
                <a:lnTo>
                  <a:pt x="2254482" y="866775"/>
                </a:lnTo>
                <a:lnTo>
                  <a:pt x="2238607" y="912813"/>
                </a:lnTo>
                <a:lnTo>
                  <a:pt x="2222732" y="954088"/>
                </a:lnTo>
                <a:lnTo>
                  <a:pt x="2206857" y="990600"/>
                </a:lnTo>
                <a:lnTo>
                  <a:pt x="2187807" y="1028700"/>
                </a:lnTo>
                <a:lnTo>
                  <a:pt x="2168757" y="1066800"/>
                </a:lnTo>
                <a:lnTo>
                  <a:pt x="2149707" y="1103313"/>
                </a:lnTo>
                <a:lnTo>
                  <a:pt x="2133832" y="1144588"/>
                </a:lnTo>
                <a:lnTo>
                  <a:pt x="2119544" y="1190625"/>
                </a:lnTo>
                <a:lnTo>
                  <a:pt x="2108432" y="1243013"/>
                </a:lnTo>
                <a:lnTo>
                  <a:pt x="2100494" y="1303338"/>
                </a:lnTo>
                <a:lnTo>
                  <a:pt x="2098907" y="1371600"/>
                </a:lnTo>
                <a:lnTo>
                  <a:pt x="2100494" y="1439863"/>
                </a:lnTo>
                <a:lnTo>
                  <a:pt x="2108432" y="1500188"/>
                </a:lnTo>
                <a:lnTo>
                  <a:pt x="2119544" y="1552575"/>
                </a:lnTo>
                <a:lnTo>
                  <a:pt x="2133832" y="1598613"/>
                </a:lnTo>
                <a:lnTo>
                  <a:pt x="2149707" y="1639888"/>
                </a:lnTo>
                <a:lnTo>
                  <a:pt x="2168757" y="1676400"/>
                </a:lnTo>
                <a:lnTo>
                  <a:pt x="2187807" y="1714500"/>
                </a:lnTo>
                <a:lnTo>
                  <a:pt x="2206857" y="1752600"/>
                </a:lnTo>
                <a:lnTo>
                  <a:pt x="2222732" y="1789113"/>
                </a:lnTo>
                <a:lnTo>
                  <a:pt x="2238607" y="1830388"/>
                </a:lnTo>
                <a:lnTo>
                  <a:pt x="2254482" y="1876425"/>
                </a:lnTo>
                <a:lnTo>
                  <a:pt x="2265594" y="1928813"/>
                </a:lnTo>
                <a:lnTo>
                  <a:pt x="2271944" y="1989138"/>
                </a:lnTo>
                <a:lnTo>
                  <a:pt x="2275119" y="2057400"/>
                </a:lnTo>
                <a:lnTo>
                  <a:pt x="2271944" y="2125663"/>
                </a:lnTo>
                <a:lnTo>
                  <a:pt x="2265594" y="2185988"/>
                </a:lnTo>
                <a:lnTo>
                  <a:pt x="2254482" y="2238375"/>
                </a:lnTo>
                <a:lnTo>
                  <a:pt x="2238607" y="2284413"/>
                </a:lnTo>
                <a:lnTo>
                  <a:pt x="2222732" y="2325688"/>
                </a:lnTo>
                <a:lnTo>
                  <a:pt x="2206857" y="2362200"/>
                </a:lnTo>
                <a:lnTo>
                  <a:pt x="2187807" y="2400300"/>
                </a:lnTo>
                <a:lnTo>
                  <a:pt x="2168757" y="2438400"/>
                </a:lnTo>
                <a:lnTo>
                  <a:pt x="2149707" y="2474913"/>
                </a:lnTo>
                <a:lnTo>
                  <a:pt x="2133832" y="2516188"/>
                </a:lnTo>
                <a:lnTo>
                  <a:pt x="2119544" y="2562225"/>
                </a:lnTo>
                <a:lnTo>
                  <a:pt x="2108432" y="2614613"/>
                </a:lnTo>
                <a:lnTo>
                  <a:pt x="2100494" y="2674938"/>
                </a:lnTo>
                <a:lnTo>
                  <a:pt x="2098907" y="2743200"/>
                </a:lnTo>
                <a:lnTo>
                  <a:pt x="2100494" y="2811463"/>
                </a:lnTo>
                <a:lnTo>
                  <a:pt x="2108432" y="2871788"/>
                </a:lnTo>
                <a:lnTo>
                  <a:pt x="2119544" y="2924175"/>
                </a:lnTo>
                <a:lnTo>
                  <a:pt x="2133832" y="2970213"/>
                </a:lnTo>
                <a:lnTo>
                  <a:pt x="2149707" y="3011488"/>
                </a:lnTo>
                <a:lnTo>
                  <a:pt x="2168757" y="3048000"/>
                </a:lnTo>
                <a:lnTo>
                  <a:pt x="2187807" y="3086100"/>
                </a:lnTo>
                <a:lnTo>
                  <a:pt x="2206857" y="3124200"/>
                </a:lnTo>
                <a:lnTo>
                  <a:pt x="2222732" y="3160713"/>
                </a:lnTo>
                <a:lnTo>
                  <a:pt x="2238607" y="3201988"/>
                </a:lnTo>
                <a:lnTo>
                  <a:pt x="2254482" y="3248025"/>
                </a:lnTo>
                <a:lnTo>
                  <a:pt x="2265594" y="3300413"/>
                </a:lnTo>
                <a:lnTo>
                  <a:pt x="2271944" y="3360738"/>
                </a:lnTo>
                <a:lnTo>
                  <a:pt x="2275119" y="3427413"/>
                </a:lnTo>
                <a:lnTo>
                  <a:pt x="2271944" y="3497263"/>
                </a:lnTo>
                <a:lnTo>
                  <a:pt x="2265594" y="3557588"/>
                </a:lnTo>
                <a:lnTo>
                  <a:pt x="2254482" y="3609975"/>
                </a:lnTo>
                <a:lnTo>
                  <a:pt x="2238607" y="3656013"/>
                </a:lnTo>
                <a:lnTo>
                  <a:pt x="2222732" y="3697288"/>
                </a:lnTo>
                <a:lnTo>
                  <a:pt x="2206857" y="3733800"/>
                </a:lnTo>
                <a:lnTo>
                  <a:pt x="2187807" y="3771900"/>
                </a:lnTo>
                <a:lnTo>
                  <a:pt x="2168757" y="3810000"/>
                </a:lnTo>
                <a:lnTo>
                  <a:pt x="2149707" y="3846513"/>
                </a:lnTo>
                <a:lnTo>
                  <a:pt x="2133832" y="3887788"/>
                </a:lnTo>
                <a:lnTo>
                  <a:pt x="2119544" y="3933825"/>
                </a:lnTo>
                <a:lnTo>
                  <a:pt x="2108432" y="3986213"/>
                </a:lnTo>
                <a:lnTo>
                  <a:pt x="2100494" y="4046538"/>
                </a:lnTo>
                <a:lnTo>
                  <a:pt x="2098907" y="4114800"/>
                </a:lnTo>
                <a:lnTo>
                  <a:pt x="2100494" y="4183063"/>
                </a:lnTo>
                <a:lnTo>
                  <a:pt x="2108432" y="4243388"/>
                </a:lnTo>
                <a:lnTo>
                  <a:pt x="2119544" y="4295775"/>
                </a:lnTo>
                <a:lnTo>
                  <a:pt x="2133832" y="4341813"/>
                </a:lnTo>
                <a:lnTo>
                  <a:pt x="2149707" y="4383088"/>
                </a:lnTo>
                <a:lnTo>
                  <a:pt x="2168757" y="4419600"/>
                </a:lnTo>
                <a:lnTo>
                  <a:pt x="2206857" y="4495800"/>
                </a:lnTo>
                <a:lnTo>
                  <a:pt x="2222732" y="4532313"/>
                </a:lnTo>
                <a:lnTo>
                  <a:pt x="2238607" y="4573588"/>
                </a:lnTo>
                <a:lnTo>
                  <a:pt x="2254482" y="4619625"/>
                </a:lnTo>
                <a:lnTo>
                  <a:pt x="2265594" y="4672013"/>
                </a:lnTo>
                <a:lnTo>
                  <a:pt x="2271944" y="4732338"/>
                </a:lnTo>
                <a:lnTo>
                  <a:pt x="2275119" y="4800600"/>
                </a:lnTo>
                <a:lnTo>
                  <a:pt x="2271944" y="4868863"/>
                </a:lnTo>
                <a:lnTo>
                  <a:pt x="2265594" y="4929188"/>
                </a:lnTo>
                <a:lnTo>
                  <a:pt x="2254482" y="4981575"/>
                </a:lnTo>
                <a:lnTo>
                  <a:pt x="2238607" y="5027613"/>
                </a:lnTo>
                <a:lnTo>
                  <a:pt x="2222732" y="5068888"/>
                </a:lnTo>
                <a:lnTo>
                  <a:pt x="2206857" y="5105400"/>
                </a:lnTo>
                <a:lnTo>
                  <a:pt x="2187807" y="5143500"/>
                </a:lnTo>
                <a:lnTo>
                  <a:pt x="2168757" y="5181600"/>
                </a:lnTo>
                <a:lnTo>
                  <a:pt x="2149707" y="5218113"/>
                </a:lnTo>
                <a:lnTo>
                  <a:pt x="2133832" y="5259388"/>
                </a:lnTo>
                <a:lnTo>
                  <a:pt x="2119544" y="5305425"/>
                </a:lnTo>
                <a:lnTo>
                  <a:pt x="2108432" y="5357813"/>
                </a:lnTo>
                <a:lnTo>
                  <a:pt x="2100494" y="5418138"/>
                </a:lnTo>
                <a:lnTo>
                  <a:pt x="2098907" y="5486400"/>
                </a:lnTo>
                <a:lnTo>
                  <a:pt x="2100494" y="5554663"/>
                </a:lnTo>
                <a:lnTo>
                  <a:pt x="2108432" y="5614988"/>
                </a:lnTo>
                <a:lnTo>
                  <a:pt x="2119544" y="5667375"/>
                </a:lnTo>
                <a:lnTo>
                  <a:pt x="2133832" y="5713413"/>
                </a:lnTo>
                <a:lnTo>
                  <a:pt x="2149707" y="5754688"/>
                </a:lnTo>
                <a:lnTo>
                  <a:pt x="2168757" y="5791200"/>
                </a:lnTo>
                <a:lnTo>
                  <a:pt x="2187807" y="5829300"/>
                </a:lnTo>
                <a:lnTo>
                  <a:pt x="2206857" y="5867400"/>
                </a:lnTo>
                <a:lnTo>
                  <a:pt x="2222732" y="5903913"/>
                </a:lnTo>
                <a:lnTo>
                  <a:pt x="2238607" y="5945188"/>
                </a:lnTo>
                <a:lnTo>
                  <a:pt x="2254482" y="5991225"/>
                </a:lnTo>
                <a:lnTo>
                  <a:pt x="2265594" y="6043613"/>
                </a:lnTo>
                <a:lnTo>
                  <a:pt x="2271944" y="6103938"/>
                </a:lnTo>
                <a:lnTo>
                  <a:pt x="2275119" y="6172200"/>
                </a:lnTo>
                <a:lnTo>
                  <a:pt x="2271944" y="6240463"/>
                </a:lnTo>
                <a:lnTo>
                  <a:pt x="2265594" y="6300788"/>
                </a:lnTo>
                <a:lnTo>
                  <a:pt x="2254482" y="6353175"/>
                </a:lnTo>
                <a:lnTo>
                  <a:pt x="2238607" y="6399213"/>
                </a:lnTo>
                <a:lnTo>
                  <a:pt x="2222732" y="6440488"/>
                </a:lnTo>
                <a:lnTo>
                  <a:pt x="2206857" y="6477000"/>
                </a:lnTo>
                <a:lnTo>
                  <a:pt x="2187807" y="6515100"/>
                </a:lnTo>
                <a:lnTo>
                  <a:pt x="2168757" y="6553200"/>
                </a:lnTo>
                <a:lnTo>
                  <a:pt x="2149707" y="6589713"/>
                </a:lnTo>
                <a:lnTo>
                  <a:pt x="2133832" y="6630988"/>
                </a:lnTo>
                <a:lnTo>
                  <a:pt x="2119544" y="6677025"/>
                </a:lnTo>
                <a:lnTo>
                  <a:pt x="2108432" y="6729413"/>
                </a:lnTo>
                <a:lnTo>
                  <a:pt x="2100494" y="6789738"/>
                </a:lnTo>
                <a:lnTo>
                  <a:pt x="2098907" y="6858000"/>
                </a:lnTo>
                <a:lnTo>
                  <a:pt x="1556068" y="6858000"/>
                </a:lnTo>
                <a:lnTo>
                  <a:pt x="13892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AE1F77-1EC8-47BA-A381-B6618A2F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95600" y="1796143"/>
            <a:ext cx="8534400" cy="4679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Vary by trimester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Medical abortions</a:t>
            </a:r>
            <a:r>
              <a:rPr lang="en-US" sz="1800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be performed up to 7-9 weeks after the start of the last menstrual cycle.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Involve administering 2 drugs in sequence: 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1st affects the fetus or induces the lining of the endometrium to fall away.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2nd induces uterine contractions to expel the remains of the fetus and endometrial lining.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More expensive than surgical abortions.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Surgical abortions</a:t>
            </a:r>
            <a:r>
              <a:rPr lang="en-US" sz="1800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be performed up to 11-12 weeks.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Involve dilating the cervix  and then inserting a vacuum cannula: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Breaks up the embryo or fetus and removes it from the uterus.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 curette is used to clean the walls of the uterus and reduce subsequent bleeding.</a:t>
            </a:r>
          </a:p>
          <a:p>
            <a:pPr lvl="2">
              <a:lnSpc>
                <a:spcPct val="10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Methods of Abortion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024743" y="1681065"/>
            <a:ext cx="9190653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Dilation and evacuation: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Used in second trimester.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On the first day, a stick is inserted into the cervical canal under general anesthesia:</a:t>
            </a:r>
          </a:p>
          <a:p>
            <a:pPr lvl="2"/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Absorbs fluid and slowly dilates the cervix.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On the second day, a suction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cannula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is used to remove the fetus and placental tissue and fluid.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Involves greater risk of bleeding and complications.</a:t>
            </a: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428252-091B-4700-A481-9417990A6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00" y="0"/>
            <a:ext cx="88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2372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Effects of Abortion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78090" y="1643743"/>
            <a:ext cx="8677469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Coitus should be avoided for two weeks.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Laws require notifying of potential long term psychological and health problems in future fertility.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Research indicates that: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Abortion itself is not associated with more mental health problems.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Medically safe abortion does not itself have long term health consequences for the vast majority of women.</a:t>
            </a: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Menses Around the World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282" y="1984745"/>
            <a:ext cx="6648615" cy="414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9701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Comstock Laws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024742" y="1634412"/>
            <a:ext cx="10058400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Passed in 1870s.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Banned the distribution or sale of sexually explicit or obscene materials.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Formed the basis for prohibiting: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Contraceptives.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Information on sexuality and contraception.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Pornography.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EFB5B-6F85-48CF-B7F2-426211620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319" y="3340359"/>
            <a:ext cx="3206620" cy="32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A8810A89-0FFE-4C4E-904F-4E01F025E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0D737-9CCD-4CC9-9822-1BBA77341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BB1BE-461D-437C-8BDD-15146CCE8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1"/>
          <a:stretch/>
        </p:blipFill>
        <p:spPr>
          <a:xfrm>
            <a:off x="7373816" y="2145636"/>
            <a:ext cx="4261588" cy="3954707"/>
          </a:xfrm>
          <a:prstGeom prst="rect">
            <a:avLst/>
          </a:prstGeom>
        </p:spPr>
      </p:pic>
      <p:sp>
        <p:nvSpPr>
          <p:cNvPr id="13" name="Freeform 8">
            <a:extLst>
              <a:ext uri="{FF2B5EF4-FFF2-40B4-BE49-F238E27FC236}">
                <a16:creationId xmlns:a16="http://schemas.microsoft.com/office/drawing/2014/main" id="{F2AF447E-E08D-4A51-ABEE-3A2D71E1E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9528486 w 12192000"/>
              <a:gd name="connsiteY5" fmla="*/ 2197353 h 6858000"/>
              <a:gd name="connsiteX6" fmla="*/ 9491031 w 12192000"/>
              <a:gd name="connsiteY6" fmla="*/ 2200864 h 6858000"/>
              <a:gd name="connsiteX7" fmla="*/ 9454747 w 12192000"/>
              <a:gd name="connsiteY7" fmla="*/ 2210228 h 6858000"/>
              <a:gd name="connsiteX8" fmla="*/ 9419633 w 12192000"/>
              <a:gd name="connsiteY8" fmla="*/ 2224273 h 6858000"/>
              <a:gd name="connsiteX9" fmla="*/ 9383349 w 12192000"/>
              <a:gd name="connsiteY9" fmla="*/ 2241830 h 6858000"/>
              <a:gd name="connsiteX10" fmla="*/ 9349405 w 12192000"/>
              <a:gd name="connsiteY10" fmla="*/ 2261728 h 6858000"/>
              <a:gd name="connsiteX11" fmla="*/ 9314292 w 12192000"/>
              <a:gd name="connsiteY11" fmla="*/ 2282796 h 6858000"/>
              <a:gd name="connsiteX12" fmla="*/ 9279178 w 12192000"/>
              <a:gd name="connsiteY12" fmla="*/ 2301524 h 6858000"/>
              <a:gd name="connsiteX13" fmla="*/ 9244064 w 12192000"/>
              <a:gd name="connsiteY13" fmla="*/ 2320251 h 6858000"/>
              <a:gd name="connsiteX14" fmla="*/ 9208950 w 12192000"/>
              <a:gd name="connsiteY14" fmla="*/ 2334296 h 6858000"/>
              <a:gd name="connsiteX15" fmla="*/ 9172666 w 12192000"/>
              <a:gd name="connsiteY15" fmla="*/ 2343660 h 6858000"/>
              <a:gd name="connsiteX16" fmla="*/ 9136382 w 12192000"/>
              <a:gd name="connsiteY16" fmla="*/ 2348342 h 6858000"/>
              <a:gd name="connsiteX17" fmla="*/ 9097757 w 12192000"/>
              <a:gd name="connsiteY17" fmla="*/ 2348342 h 6858000"/>
              <a:gd name="connsiteX18" fmla="*/ 9057961 w 12192000"/>
              <a:gd name="connsiteY18" fmla="*/ 2346001 h 6858000"/>
              <a:gd name="connsiteX19" fmla="*/ 9018166 w 12192000"/>
              <a:gd name="connsiteY19" fmla="*/ 2341319 h 6858000"/>
              <a:gd name="connsiteX20" fmla="*/ 8978370 w 12192000"/>
              <a:gd name="connsiteY20" fmla="*/ 2335467 h 6858000"/>
              <a:gd name="connsiteX21" fmla="*/ 8938575 w 12192000"/>
              <a:gd name="connsiteY21" fmla="*/ 2330785 h 6858000"/>
              <a:gd name="connsiteX22" fmla="*/ 8898779 w 12192000"/>
              <a:gd name="connsiteY22" fmla="*/ 2327274 h 6858000"/>
              <a:gd name="connsiteX23" fmla="*/ 8861324 w 12192000"/>
              <a:gd name="connsiteY23" fmla="*/ 2328444 h 6858000"/>
              <a:gd name="connsiteX24" fmla="*/ 8825040 w 12192000"/>
              <a:gd name="connsiteY24" fmla="*/ 2333126 h 6858000"/>
              <a:gd name="connsiteX25" fmla="*/ 8789926 w 12192000"/>
              <a:gd name="connsiteY25" fmla="*/ 2343660 h 6858000"/>
              <a:gd name="connsiteX26" fmla="*/ 8760665 w 12192000"/>
              <a:gd name="connsiteY26" fmla="*/ 2358876 h 6858000"/>
              <a:gd name="connsiteX27" fmla="*/ 8732574 w 12192000"/>
              <a:gd name="connsiteY27" fmla="*/ 2378774 h 6858000"/>
              <a:gd name="connsiteX28" fmla="*/ 8707994 w 12192000"/>
              <a:gd name="connsiteY28" fmla="*/ 2402183 h 6858000"/>
              <a:gd name="connsiteX29" fmla="*/ 8683415 w 12192000"/>
              <a:gd name="connsiteY29" fmla="*/ 2429103 h 6858000"/>
              <a:gd name="connsiteX30" fmla="*/ 8661176 w 12192000"/>
              <a:gd name="connsiteY30" fmla="*/ 2457194 h 6858000"/>
              <a:gd name="connsiteX31" fmla="*/ 8638937 w 12192000"/>
              <a:gd name="connsiteY31" fmla="*/ 2486456 h 6858000"/>
              <a:gd name="connsiteX32" fmla="*/ 8616699 w 12192000"/>
              <a:gd name="connsiteY32" fmla="*/ 2515717 h 6858000"/>
              <a:gd name="connsiteX33" fmla="*/ 8594460 w 12192000"/>
              <a:gd name="connsiteY33" fmla="*/ 2543808 h 6858000"/>
              <a:gd name="connsiteX34" fmla="*/ 8571051 w 12192000"/>
              <a:gd name="connsiteY34" fmla="*/ 2570729 h 6858000"/>
              <a:gd name="connsiteX35" fmla="*/ 8544130 w 12192000"/>
              <a:gd name="connsiteY35" fmla="*/ 2594138 h 6858000"/>
              <a:gd name="connsiteX36" fmla="*/ 8518380 w 12192000"/>
              <a:gd name="connsiteY36" fmla="*/ 2615206 h 6858000"/>
              <a:gd name="connsiteX37" fmla="*/ 8489119 w 12192000"/>
              <a:gd name="connsiteY37" fmla="*/ 2631593 h 6858000"/>
              <a:gd name="connsiteX38" fmla="*/ 8457516 w 12192000"/>
              <a:gd name="connsiteY38" fmla="*/ 2645638 h 6858000"/>
              <a:gd name="connsiteX39" fmla="*/ 8423573 w 12192000"/>
              <a:gd name="connsiteY39" fmla="*/ 2657343 h 6858000"/>
              <a:gd name="connsiteX40" fmla="*/ 8388459 w 12192000"/>
              <a:gd name="connsiteY40" fmla="*/ 2667877 h 6858000"/>
              <a:gd name="connsiteX41" fmla="*/ 8353346 w 12192000"/>
              <a:gd name="connsiteY41" fmla="*/ 2677241 h 6858000"/>
              <a:gd name="connsiteX42" fmla="*/ 8317062 w 12192000"/>
              <a:gd name="connsiteY42" fmla="*/ 2686604 h 6858000"/>
              <a:gd name="connsiteX43" fmla="*/ 8283118 w 12192000"/>
              <a:gd name="connsiteY43" fmla="*/ 2697138 h 6858000"/>
              <a:gd name="connsiteX44" fmla="*/ 8249175 w 12192000"/>
              <a:gd name="connsiteY44" fmla="*/ 2708843 h 6858000"/>
              <a:gd name="connsiteX45" fmla="*/ 8217573 w 12192000"/>
              <a:gd name="connsiteY45" fmla="*/ 2722888 h 6858000"/>
              <a:gd name="connsiteX46" fmla="*/ 8189482 w 12192000"/>
              <a:gd name="connsiteY46" fmla="*/ 2740445 h 6858000"/>
              <a:gd name="connsiteX47" fmla="*/ 8163732 w 12192000"/>
              <a:gd name="connsiteY47" fmla="*/ 2761514 h 6858000"/>
              <a:gd name="connsiteX48" fmla="*/ 8142663 w 12192000"/>
              <a:gd name="connsiteY48" fmla="*/ 2787264 h 6858000"/>
              <a:gd name="connsiteX49" fmla="*/ 8125106 w 12192000"/>
              <a:gd name="connsiteY49" fmla="*/ 2815355 h 6858000"/>
              <a:gd name="connsiteX50" fmla="*/ 8111061 w 12192000"/>
              <a:gd name="connsiteY50" fmla="*/ 2846957 h 6858000"/>
              <a:gd name="connsiteX51" fmla="*/ 8099356 w 12192000"/>
              <a:gd name="connsiteY51" fmla="*/ 2880900 h 6858000"/>
              <a:gd name="connsiteX52" fmla="*/ 8088822 w 12192000"/>
              <a:gd name="connsiteY52" fmla="*/ 2914844 h 6858000"/>
              <a:gd name="connsiteX53" fmla="*/ 8079459 w 12192000"/>
              <a:gd name="connsiteY53" fmla="*/ 2951128 h 6858000"/>
              <a:gd name="connsiteX54" fmla="*/ 8070095 w 12192000"/>
              <a:gd name="connsiteY54" fmla="*/ 2986242 h 6858000"/>
              <a:gd name="connsiteX55" fmla="*/ 8059561 w 12192000"/>
              <a:gd name="connsiteY55" fmla="*/ 3021355 h 6858000"/>
              <a:gd name="connsiteX56" fmla="*/ 8047856 w 12192000"/>
              <a:gd name="connsiteY56" fmla="*/ 3055299 h 6858000"/>
              <a:gd name="connsiteX57" fmla="*/ 8033811 w 12192000"/>
              <a:gd name="connsiteY57" fmla="*/ 3086901 h 6858000"/>
              <a:gd name="connsiteX58" fmla="*/ 8017424 w 12192000"/>
              <a:gd name="connsiteY58" fmla="*/ 3116162 h 6858000"/>
              <a:gd name="connsiteX59" fmla="*/ 7996356 w 12192000"/>
              <a:gd name="connsiteY59" fmla="*/ 3141913 h 6858000"/>
              <a:gd name="connsiteX60" fmla="*/ 7972947 w 12192000"/>
              <a:gd name="connsiteY60" fmla="*/ 3168833 h 6858000"/>
              <a:gd name="connsiteX61" fmla="*/ 7946026 w 12192000"/>
              <a:gd name="connsiteY61" fmla="*/ 3192242 h 6858000"/>
              <a:gd name="connsiteX62" fmla="*/ 7916765 w 12192000"/>
              <a:gd name="connsiteY62" fmla="*/ 3214481 h 6858000"/>
              <a:gd name="connsiteX63" fmla="*/ 7887503 w 12192000"/>
              <a:gd name="connsiteY63" fmla="*/ 3236720 h 6858000"/>
              <a:gd name="connsiteX64" fmla="*/ 7858242 w 12192000"/>
              <a:gd name="connsiteY64" fmla="*/ 3258958 h 6858000"/>
              <a:gd name="connsiteX65" fmla="*/ 7830151 w 12192000"/>
              <a:gd name="connsiteY65" fmla="*/ 3281197 h 6858000"/>
              <a:gd name="connsiteX66" fmla="*/ 7803230 w 12192000"/>
              <a:gd name="connsiteY66" fmla="*/ 3305777 h 6858000"/>
              <a:gd name="connsiteX67" fmla="*/ 7779821 w 12192000"/>
              <a:gd name="connsiteY67" fmla="*/ 3330356 h 6858000"/>
              <a:gd name="connsiteX68" fmla="*/ 7759923 w 12192000"/>
              <a:gd name="connsiteY68" fmla="*/ 3358447 h 6858000"/>
              <a:gd name="connsiteX69" fmla="*/ 7744708 w 12192000"/>
              <a:gd name="connsiteY69" fmla="*/ 3387709 h 6858000"/>
              <a:gd name="connsiteX70" fmla="*/ 7734173 w 12192000"/>
              <a:gd name="connsiteY70" fmla="*/ 3422822 h 6858000"/>
              <a:gd name="connsiteX71" fmla="*/ 7729492 w 12192000"/>
              <a:gd name="connsiteY71" fmla="*/ 3459107 h 6858000"/>
              <a:gd name="connsiteX72" fmla="*/ 7728321 w 12192000"/>
              <a:gd name="connsiteY72" fmla="*/ 3496561 h 6858000"/>
              <a:gd name="connsiteX73" fmla="*/ 7731832 w 12192000"/>
              <a:gd name="connsiteY73" fmla="*/ 3536357 h 6858000"/>
              <a:gd name="connsiteX74" fmla="*/ 7736514 w 12192000"/>
              <a:gd name="connsiteY74" fmla="*/ 3576152 h 6858000"/>
              <a:gd name="connsiteX75" fmla="*/ 7742367 w 12192000"/>
              <a:gd name="connsiteY75" fmla="*/ 3615948 h 6858000"/>
              <a:gd name="connsiteX76" fmla="*/ 7747048 w 12192000"/>
              <a:gd name="connsiteY76" fmla="*/ 3655744 h 6858000"/>
              <a:gd name="connsiteX77" fmla="*/ 7749389 w 12192000"/>
              <a:gd name="connsiteY77" fmla="*/ 3695539 h 6858000"/>
              <a:gd name="connsiteX78" fmla="*/ 7749389 w 12192000"/>
              <a:gd name="connsiteY78" fmla="*/ 3734164 h 6858000"/>
              <a:gd name="connsiteX79" fmla="*/ 7744708 w 12192000"/>
              <a:gd name="connsiteY79" fmla="*/ 3770449 h 6858000"/>
              <a:gd name="connsiteX80" fmla="*/ 7735344 w 12192000"/>
              <a:gd name="connsiteY80" fmla="*/ 3806733 h 6858000"/>
              <a:gd name="connsiteX81" fmla="*/ 7721298 w 12192000"/>
              <a:gd name="connsiteY81" fmla="*/ 3840676 h 6858000"/>
              <a:gd name="connsiteX82" fmla="*/ 7703741 w 12192000"/>
              <a:gd name="connsiteY82" fmla="*/ 3875790 h 6858000"/>
              <a:gd name="connsiteX83" fmla="*/ 7683844 w 12192000"/>
              <a:gd name="connsiteY83" fmla="*/ 3910903 h 6858000"/>
              <a:gd name="connsiteX84" fmla="*/ 7662775 w 12192000"/>
              <a:gd name="connsiteY84" fmla="*/ 3946017 h 6858000"/>
              <a:gd name="connsiteX85" fmla="*/ 7642878 w 12192000"/>
              <a:gd name="connsiteY85" fmla="*/ 3979961 h 6858000"/>
              <a:gd name="connsiteX86" fmla="*/ 7625321 w 12192000"/>
              <a:gd name="connsiteY86" fmla="*/ 4016245 h 6858000"/>
              <a:gd name="connsiteX87" fmla="*/ 7611275 w 12192000"/>
              <a:gd name="connsiteY87" fmla="*/ 4051358 h 6858000"/>
              <a:gd name="connsiteX88" fmla="*/ 7601912 w 12192000"/>
              <a:gd name="connsiteY88" fmla="*/ 4087643 h 6858000"/>
              <a:gd name="connsiteX89" fmla="*/ 7598400 w 12192000"/>
              <a:gd name="connsiteY89" fmla="*/ 4125097 h 6858000"/>
              <a:gd name="connsiteX90" fmla="*/ 7601912 w 12192000"/>
              <a:gd name="connsiteY90" fmla="*/ 4162552 h 6858000"/>
              <a:gd name="connsiteX91" fmla="*/ 7611275 w 12192000"/>
              <a:gd name="connsiteY91" fmla="*/ 4198836 h 6858000"/>
              <a:gd name="connsiteX92" fmla="*/ 7625321 w 12192000"/>
              <a:gd name="connsiteY92" fmla="*/ 4233950 h 6858000"/>
              <a:gd name="connsiteX93" fmla="*/ 7642878 w 12192000"/>
              <a:gd name="connsiteY93" fmla="*/ 4270234 h 6858000"/>
              <a:gd name="connsiteX94" fmla="*/ 7662775 w 12192000"/>
              <a:gd name="connsiteY94" fmla="*/ 4304177 h 6858000"/>
              <a:gd name="connsiteX95" fmla="*/ 7683844 w 12192000"/>
              <a:gd name="connsiteY95" fmla="*/ 4339291 h 6858000"/>
              <a:gd name="connsiteX96" fmla="*/ 7703741 w 12192000"/>
              <a:gd name="connsiteY96" fmla="*/ 4374405 h 6858000"/>
              <a:gd name="connsiteX97" fmla="*/ 7721298 w 12192000"/>
              <a:gd name="connsiteY97" fmla="*/ 4409519 h 6858000"/>
              <a:gd name="connsiteX98" fmla="*/ 7735344 w 12192000"/>
              <a:gd name="connsiteY98" fmla="*/ 4443462 h 6858000"/>
              <a:gd name="connsiteX99" fmla="*/ 7744708 w 12192000"/>
              <a:gd name="connsiteY99" fmla="*/ 4479746 h 6858000"/>
              <a:gd name="connsiteX100" fmla="*/ 7749389 w 12192000"/>
              <a:gd name="connsiteY100" fmla="*/ 4516030 h 6858000"/>
              <a:gd name="connsiteX101" fmla="*/ 7749389 w 12192000"/>
              <a:gd name="connsiteY101" fmla="*/ 4554655 h 6858000"/>
              <a:gd name="connsiteX102" fmla="*/ 7747048 w 12192000"/>
              <a:gd name="connsiteY102" fmla="*/ 4594451 h 6858000"/>
              <a:gd name="connsiteX103" fmla="*/ 7742367 w 12192000"/>
              <a:gd name="connsiteY103" fmla="*/ 4634247 h 6858000"/>
              <a:gd name="connsiteX104" fmla="*/ 7736514 w 12192000"/>
              <a:gd name="connsiteY104" fmla="*/ 4674042 h 6858000"/>
              <a:gd name="connsiteX105" fmla="*/ 7731832 w 12192000"/>
              <a:gd name="connsiteY105" fmla="*/ 4713838 h 6858000"/>
              <a:gd name="connsiteX106" fmla="*/ 7728321 w 12192000"/>
              <a:gd name="connsiteY106" fmla="*/ 4753633 h 6858000"/>
              <a:gd name="connsiteX107" fmla="*/ 7729492 w 12192000"/>
              <a:gd name="connsiteY107" fmla="*/ 4791088 h 6858000"/>
              <a:gd name="connsiteX108" fmla="*/ 7734173 w 12192000"/>
              <a:gd name="connsiteY108" fmla="*/ 4827372 h 6858000"/>
              <a:gd name="connsiteX109" fmla="*/ 7744708 w 12192000"/>
              <a:gd name="connsiteY109" fmla="*/ 4862486 h 6858000"/>
              <a:gd name="connsiteX110" fmla="*/ 7759923 w 12192000"/>
              <a:gd name="connsiteY110" fmla="*/ 4891747 h 6858000"/>
              <a:gd name="connsiteX111" fmla="*/ 7779821 w 12192000"/>
              <a:gd name="connsiteY111" fmla="*/ 4919838 h 6858000"/>
              <a:gd name="connsiteX112" fmla="*/ 7803230 w 12192000"/>
              <a:gd name="connsiteY112" fmla="*/ 4944418 h 6858000"/>
              <a:gd name="connsiteX113" fmla="*/ 7830151 w 12192000"/>
              <a:gd name="connsiteY113" fmla="*/ 4968998 h 6858000"/>
              <a:gd name="connsiteX114" fmla="*/ 7858242 w 12192000"/>
              <a:gd name="connsiteY114" fmla="*/ 4991236 h 6858000"/>
              <a:gd name="connsiteX115" fmla="*/ 7887503 w 12192000"/>
              <a:gd name="connsiteY115" fmla="*/ 5013475 h 6858000"/>
              <a:gd name="connsiteX116" fmla="*/ 7916765 w 12192000"/>
              <a:gd name="connsiteY116" fmla="*/ 5035714 h 6858000"/>
              <a:gd name="connsiteX117" fmla="*/ 7946026 w 12192000"/>
              <a:gd name="connsiteY117" fmla="*/ 5057952 h 6858000"/>
              <a:gd name="connsiteX118" fmla="*/ 7972947 w 12192000"/>
              <a:gd name="connsiteY118" fmla="*/ 5081362 h 6858000"/>
              <a:gd name="connsiteX119" fmla="*/ 7996356 w 12192000"/>
              <a:gd name="connsiteY119" fmla="*/ 5108282 h 6858000"/>
              <a:gd name="connsiteX120" fmla="*/ 8017424 w 12192000"/>
              <a:gd name="connsiteY120" fmla="*/ 5134032 h 6858000"/>
              <a:gd name="connsiteX121" fmla="*/ 8033811 w 12192000"/>
              <a:gd name="connsiteY121" fmla="*/ 5163294 h 6858000"/>
              <a:gd name="connsiteX122" fmla="*/ 8047856 w 12192000"/>
              <a:gd name="connsiteY122" fmla="*/ 5194896 h 6858000"/>
              <a:gd name="connsiteX123" fmla="*/ 8059561 w 12192000"/>
              <a:gd name="connsiteY123" fmla="*/ 5228839 h 6858000"/>
              <a:gd name="connsiteX124" fmla="*/ 8070095 w 12192000"/>
              <a:gd name="connsiteY124" fmla="*/ 5263953 h 6858000"/>
              <a:gd name="connsiteX125" fmla="*/ 8079459 w 12192000"/>
              <a:gd name="connsiteY125" fmla="*/ 5299067 h 6858000"/>
              <a:gd name="connsiteX126" fmla="*/ 8088822 w 12192000"/>
              <a:gd name="connsiteY126" fmla="*/ 5335351 h 6858000"/>
              <a:gd name="connsiteX127" fmla="*/ 8099356 w 12192000"/>
              <a:gd name="connsiteY127" fmla="*/ 5369294 h 6858000"/>
              <a:gd name="connsiteX128" fmla="*/ 8111061 w 12192000"/>
              <a:gd name="connsiteY128" fmla="*/ 5403238 h 6858000"/>
              <a:gd name="connsiteX129" fmla="*/ 8125106 w 12192000"/>
              <a:gd name="connsiteY129" fmla="*/ 5434840 h 6858000"/>
              <a:gd name="connsiteX130" fmla="*/ 8142663 w 12192000"/>
              <a:gd name="connsiteY130" fmla="*/ 5462931 h 6858000"/>
              <a:gd name="connsiteX131" fmla="*/ 8163732 w 12192000"/>
              <a:gd name="connsiteY131" fmla="*/ 5488681 h 6858000"/>
              <a:gd name="connsiteX132" fmla="*/ 8189482 w 12192000"/>
              <a:gd name="connsiteY132" fmla="*/ 5509749 h 6858000"/>
              <a:gd name="connsiteX133" fmla="*/ 8217573 w 12192000"/>
              <a:gd name="connsiteY133" fmla="*/ 5527306 h 6858000"/>
              <a:gd name="connsiteX134" fmla="*/ 8249175 w 12192000"/>
              <a:gd name="connsiteY134" fmla="*/ 5541352 h 6858000"/>
              <a:gd name="connsiteX135" fmla="*/ 8283118 w 12192000"/>
              <a:gd name="connsiteY135" fmla="*/ 5553056 h 6858000"/>
              <a:gd name="connsiteX136" fmla="*/ 8317062 w 12192000"/>
              <a:gd name="connsiteY136" fmla="*/ 5563590 h 6858000"/>
              <a:gd name="connsiteX137" fmla="*/ 8353346 w 12192000"/>
              <a:gd name="connsiteY137" fmla="*/ 5572954 h 6858000"/>
              <a:gd name="connsiteX138" fmla="*/ 8388459 w 12192000"/>
              <a:gd name="connsiteY138" fmla="*/ 5582318 h 6858000"/>
              <a:gd name="connsiteX139" fmla="*/ 8423573 w 12192000"/>
              <a:gd name="connsiteY139" fmla="*/ 5592852 h 6858000"/>
              <a:gd name="connsiteX140" fmla="*/ 8457516 w 12192000"/>
              <a:gd name="connsiteY140" fmla="*/ 5604556 h 6858000"/>
              <a:gd name="connsiteX141" fmla="*/ 8489119 w 12192000"/>
              <a:gd name="connsiteY141" fmla="*/ 5618602 h 6858000"/>
              <a:gd name="connsiteX142" fmla="*/ 8518380 w 12192000"/>
              <a:gd name="connsiteY142" fmla="*/ 5634988 h 6858000"/>
              <a:gd name="connsiteX143" fmla="*/ 8544130 w 12192000"/>
              <a:gd name="connsiteY143" fmla="*/ 5656057 h 6858000"/>
              <a:gd name="connsiteX144" fmla="*/ 8571051 w 12192000"/>
              <a:gd name="connsiteY144" fmla="*/ 5679466 h 6858000"/>
              <a:gd name="connsiteX145" fmla="*/ 8594460 w 12192000"/>
              <a:gd name="connsiteY145" fmla="*/ 5706386 h 6858000"/>
              <a:gd name="connsiteX146" fmla="*/ 8616699 w 12192000"/>
              <a:gd name="connsiteY146" fmla="*/ 5734477 h 6858000"/>
              <a:gd name="connsiteX147" fmla="*/ 8638937 w 12192000"/>
              <a:gd name="connsiteY147" fmla="*/ 5763739 h 6858000"/>
              <a:gd name="connsiteX148" fmla="*/ 8661176 w 12192000"/>
              <a:gd name="connsiteY148" fmla="*/ 5793000 h 6858000"/>
              <a:gd name="connsiteX149" fmla="*/ 8683415 w 12192000"/>
              <a:gd name="connsiteY149" fmla="*/ 5821091 h 6858000"/>
              <a:gd name="connsiteX150" fmla="*/ 8707994 w 12192000"/>
              <a:gd name="connsiteY150" fmla="*/ 5848012 h 6858000"/>
              <a:gd name="connsiteX151" fmla="*/ 8732574 w 12192000"/>
              <a:gd name="connsiteY151" fmla="*/ 5871421 h 6858000"/>
              <a:gd name="connsiteX152" fmla="*/ 8760665 w 12192000"/>
              <a:gd name="connsiteY152" fmla="*/ 5891319 h 6858000"/>
              <a:gd name="connsiteX153" fmla="*/ 8789926 w 12192000"/>
              <a:gd name="connsiteY153" fmla="*/ 5906535 h 6858000"/>
              <a:gd name="connsiteX154" fmla="*/ 8825040 w 12192000"/>
              <a:gd name="connsiteY154" fmla="*/ 5917069 h 6858000"/>
              <a:gd name="connsiteX155" fmla="*/ 8861324 w 12192000"/>
              <a:gd name="connsiteY155" fmla="*/ 5921751 h 6858000"/>
              <a:gd name="connsiteX156" fmla="*/ 8898779 w 12192000"/>
              <a:gd name="connsiteY156" fmla="*/ 5922921 h 6858000"/>
              <a:gd name="connsiteX157" fmla="*/ 8938575 w 12192000"/>
              <a:gd name="connsiteY157" fmla="*/ 5919410 h 6858000"/>
              <a:gd name="connsiteX158" fmla="*/ 8978370 w 12192000"/>
              <a:gd name="connsiteY158" fmla="*/ 5914728 h 6858000"/>
              <a:gd name="connsiteX159" fmla="*/ 9018166 w 12192000"/>
              <a:gd name="connsiteY159" fmla="*/ 5908876 h 6858000"/>
              <a:gd name="connsiteX160" fmla="*/ 9057961 w 12192000"/>
              <a:gd name="connsiteY160" fmla="*/ 5904194 h 6858000"/>
              <a:gd name="connsiteX161" fmla="*/ 9097757 w 12192000"/>
              <a:gd name="connsiteY161" fmla="*/ 5901853 h 6858000"/>
              <a:gd name="connsiteX162" fmla="*/ 9136382 w 12192000"/>
              <a:gd name="connsiteY162" fmla="*/ 5901853 h 6858000"/>
              <a:gd name="connsiteX163" fmla="*/ 9172666 w 12192000"/>
              <a:gd name="connsiteY163" fmla="*/ 5906535 h 6858000"/>
              <a:gd name="connsiteX164" fmla="*/ 9208950 w 12192000"/>
              <a:gd name="connsiteY164" fmla="*/ 5915898 h 6858000"/>
              <a:gd name="connsiteX165" fmla="*/ 9244064 w 12192000"/>
              <a:gd name="connsiteY165" fmla="*/ 5929944 h 6858000"/>
              <a:gd name="connsiteX166" fmla="*/ 9279178 w 12192000"/>
              <a:gd name="connsiteY166" fmla="*/ 5948671 h 6858000"/>
              <a:gd name="connsiteX167" fmla="*/ 9314292 w 12192000"/>
              <a:gd name="connsiteY167" fmla="*/ 5967398 h 6858000"/>
              <a:gd name="connsiteX168" fmla="*/ 9349405 w 12192000"/>
              <a:gd name="connsiteY168" fmla="*/ 5988467 h 6858000"/>
              <a:gd name="connsiteX169" fmla="*/ 9383349 w 12192000"/>
              <a:gd name="connsiteY169" fmla="*/ 6008364 h 6858000"/>
              <a:gd name="connsiteX170" fmla="*/ 9419633 w 12192000"/>
              <a:gd name="connsiteY170" fmla="*/ 6025921 h 6858000"/>
              <a:gd name="connsiteX171" fmla="*/ 9454747 w 12192000"/>
              <a:gd name="connsiteY171" fmla="*/ 6039967 h 6858000"/>
              <a:gd name="connsiteX172" fmla="*/ 9491031 w 12192000"/>
              <a:gd name="connsiteY172" fmla="*/ 6049331 h 6858000"/>
              <a:gd name="connsiteX173" fmla="*/ 9528486 w 12192000"/>
              <a:gd name="connsiteY173" fmla="*/ 6052842 h 6858000"/>
              <a:gd name="connsiteX174" fmla="*/ 9565940 w 12192000"/>
              <a:gd name="connsiteY174" fmla="*/ 6049331 h 6858000"/>
              <a:gd name="connsiteX175" fmla="*/ 9602224 w 12192000"/>
              <a:gd name="connsiteY175" fmla="*/ 6039967 h 6858000"/>
              <a:gd name="connsiteX176" fmla="*/ 9637338 w 12192000"/>
              <a:gd name="connsiteY176" fmla="*/ 6025921 h 6858000"/>
              <a:gd name="connsiteX177" fmla="*/ 9673622 w 12192000"/>
              <a:gd name="connsiteY177" fmla="*/ 6008364 h 6858000"/>
              <a:gd name="connsiteX178" fmla="*/ 9707566 w 12192000"/>
              <a:gd name="connsiteY178" fmla="*/ 5988467 h 6858000"/>
              <a:gd name="connsiteX179" fmla="*/ 9742679 w 12192000"/>
              <a:gd name="connsiteY179" fmla="*/ 5967398 h 6858000"/>
              <a:gd name="connsiteX180" fmla="*/ 9777793 w 12192000"/>
              <a:gd name="connsiteY180" fmla="*/ 5948671 h 6858000"/>
              <a:gd name="connsiteX181" fmla="*/ 9812907 w 12192000"/>
              <a:gd name="connsiteY181" fmla="*/ 5929944 h 6858000"/>
              <a:gd name="connsiteX182" fmla="*/ 9846850 w 12192000"/>
              <a:gd name="connsiteY182" fmla="*/ 5915898 h 6858000"/>
              <a:gd name="connsiteX183" fmla="*/ 9884305 w 12192000"/>
              <a:gd name="connsiteY183" fmla="*/ 5906535 h 6858000"/>
              <a:gd name="connsiteX184" fmla="*/ 9920589 w 12192000"/>
              <a:gd name="connsiteY184" fmla="*/ 5901853 h 6858000"/>
              <a:gd name="connsiteX185" fmla="*/ 9959214 w 12192000"/>
              <a:gd name="connsiteY185" fmla="*/ 5901853 h 6858000"/>
              <a:gd name="connsiteX186" fmla="*/ 9999010 w 12192000"/>
              <a:gd name="connsiteY186" fmla="*/ 5904194 h 6858000"/>
              <a:gd name="connsiteX187" fmla="*/ 10038805 w 12192000"/>
              <a:gd name="connsiteY187" fmla="*/ 5908876 h 6858000"/>
              <a:gd name="connsiteX188" fmla="*/ 10078601 w 12192000"/>
              <a:gd name="connsiteY188" fmla="*/ 5914728 h 6858000"/>
              <a:gd name="connsiteX189" fmla="*/ 10118396 w 12192000"/>
              <a:gd name="connsiteY189" fmla="*/ 5919410 h 6858000"/>
              <a:gd name="connsiteX190" fmla="*/ 10158192 w 12192000"/>
              <a:gd name="connsiteY190" fmla="*/ 5922921 h 6858000"/>
              <a:gd name="connsiteX191" fmla="*/ 10195647 w 12192000"/>
              <a:gd name="connsiteY191" fmla="*/ 5921751 h 6858000"/>
              <a:gd name="connsiteX192" fmla="*/ 10231931 w 12192000"/>
              <a:gd name="connsiteY192" fmla="*/ 5917069 h 6858000"/>
              <a:gd name="connsiteX193" fmla="*/ 10267044 w 12192000"/>
              <a:gd name="connsiteY193" fmla="*/ 5906535 h 6858000"/>
              <a:gd name="connsiteX194" fmla="*/ 10296306 w 12192000"/>
              <a:gd name="connsiteY194" fmla="*/ 5891319 h 6858000"/>
              <a:gd name="connsiteX195" fmla="*/ 10324397 w 12192000"/>
              <a:gd name="connsiteY195" fmla="*/ 5871421 h 6858000"/>
              <a:gd name="connsiteX196" fmla="*/ 10348977 w 12192000"/>
              <a:gd name="connsiteY196" fmla="*/ 5848012 h 6858000"/>
              <a:gd name="connsiteX197" fmla="*/ 10373556 w 12192000"/>
              <a:gd name="connsiteY197" fmla="*/ 5821091 h 6858000"/>
              <a:gd name="connsiteX198" fmla="*/ 10395795 w 12192000"/>
              <a:gd name="connsiteY198" fmla="*/ 5793000 h 6858000"/>
              <a:gd name="connsiteX199" fmla="*/ 10418034 w 12192000"/>
              <a:gd name="connsiteY199" fmla="*/ 5763739 h 6858000"/>
              <a:gd name="connsiteX200" fmla="*/ 10440272 w 12192000"/>
              <a:gd name="connsiteY200" fmla="*/ 5734477 h 6858000"/>
              <a:gd name="connsiteX201" fmla="*/ 10462511 w 12192000"/>
              <a:gd name="connsiteY201" fmla="*/ 5706386 h 6858000"/>
              <a:gd name="connsiteX202" fmla="*/ 10485920 w 12192000"/>
              <a:gd name="connsiteY202" fmla="*/ 5679466 h 6858000"/>
              <a:gd name="connsiteX203" fmla="*/ 10512841 w 12192000"/>
              <a:gd name="connsiteY203" fmla="*/ 5656057 h 6858000"/>
              <a:gd name="connsiteX204" fmla="*/ 10538591 w 12192000"/>
              <a:gd name="connsiteY204" fmla="*/ 5634988 h 6858000"/>
              <a:gd name="connsiteX205" fmla="*/ 10567852 w 12192000"/>
              <a:gd name="connsiteY205" fmla="*/ 5618602 h 6858000"/>
              <a:gd name="connsiteX206" fmla="*/ 10599455 w 12192000"/>
              <a:gd name="connsiteY206" fmla="*/ 5604556 h 6858000"/>
              <a:gd name="connsiteX207" fmla="*/ 10633398 w 12192000"/>
              <a:gd name="connsiteY207" fmla="*/ 5592852 h 6858000"/>
              <a:gd name="connsiteX208" fmla="*/ 10668512 w 12192000"/>
              <a:gd name="connsiteY208" fmla="*/ 5582318 h 6858000"/>
              <a:gd name="connsiteX209" fmla="*/ 10703626 w 12192000"/>
              <a:gd name="connsiteY209" fmla="*/ 5572954 h 6858000"/>
              <a:gd name="connsiteX210" fmla="*/ 10739910 w 12192000"/>
              <a:gd name="connsiteY210" fmla="*/ 5563590 h 6858000"/>
              <a:gd name="connsiteX211" fmla="*/ 10773853 w 12192000"/>
              <a:gd name="connsiteY211" fmla="*/ 5553056 h 6858000"/>
              <a:gd name="connsiteX212" fmla="*/ 10807796 w 12192000"/>
              <a:gd name="connsiteY212" fmla="*/ 5541352 h 6858000"/>
              <a:gd name="connsiteX213" fmla="*/ 10839399 w 12192000"/>
              <a:gd name="connsiteY213" fmla="*/ 5527306 h 6858000"/>
              <a:gd name="connsiteX214" fmla="*/ 10867490 w 12192000"/>
              <a:gd name="connsiteY214" fmla="*/ 5509749 h 6858000"/>
              <a:gd name="connsiteX215" fmla="*/ 10893240 w 12192000"/>
              <a:gd name="connsiteY215" fmla="*/ 5488681 h 6858000"/>
              <a:gd name="connsiteX216" fmla="*/ 10914308 w 12192000"/>
              <a:gd name="connsiteY216" fmla="*/ 5462931 h 6858000"/>
              <a:gd name="connsiteX217" fmla="*/ 10931865 w 12192000"/>
              <a:gd name="connsiteY217" fmla="*/ 5434840 h 6858000"/>
              <a:gd name="connsiteX218" fmla="*/ 10945910 w 12192000"/>
              <a:gd name="connsiteY218" fmla="*/ 5403238 h 6858000"/>
              <a:gd name="connsiteX219" fmla="*/ 10957615 w 12192000"/>
              <a:gd name="connsiteY219" fmla="*/ 5369294 h 6858000"/>
              <a:gd name="connsiteX220" fmla="*/ 10968149 w 12192000"/>
              <a:gd name="connsiteY220" fmla="*/ 5335351 h 6858000"/>
              <a:gd name="connsiteX221" fmla="*/ 10977513 w 12192000"/>
              <a:gd name="connsiteY221" fmla="*/ 5299067 h 6858000"/>
              <a:gd name="connsiteX222" fmla="*/ 10986876 w 12192000"/>
              <a:gd name="connsiteY222" fmla="*/ 5263953 h 6858000"/>
              <a:gd name="connsiteX223" fmla="*/ 10997410 w 12192000"/>
              <a:gd name="connsiteY223" fmla="*/ 5228839 h 6858000"/>
              <a:gd name="connsiteX224" fmla="*/ 11009115 w 12192000"/>
              <a:gd name="connsiteY224" fmla="*/ 5194896 h 6858000"/>
              <a:gd name="connsiteX225" fmla="*/ 11023160 w 12192000"/>
              <a:gd name="connsiteY225" fmla="*/ 5163294 h 6858000"/>
              <a:gd name="connsiteX226" fmla="*/ 11039547 w 12192000"/>
              <a:gd name="connsiteY226" fmla="*/ 5134032 h 6858000"/>
              <a:gd name="connsiteX227" fmla="*/ 11060615 w 12192000"/>
              <a:gd name="connsiteY227" fmla="*/ 5108282 h 6858000"/>
              <a:gd name="connsiteX228" fmla="*/ 11084024 w 12192000"/>
              <a:gd name="connsiteY228" fmla="*/ 5081362 h 6858000"/>
              <a:gd name="connsiteX229" fmla="*/ 11110945 w 12192000"/>
              <a:gd name="connsiteY229" fmla="*/ 5057952 h 6858000"/>
              <a:gd name="connsiteX230" fmla="*/ 11139036 w 12192000"/>
              <a:gd name="connsiteY230" fmla="*/ 5035714 h 6858000"/>
              <a:gd name="connsiteX231" fmla="*/ 11169468 w 12192000"/>
              <a:gd name="connsiteY231" fmla="*/ 5013475 h 6858000"/>
              <a:gd name="connsiteX232" fmla="*/ 11198729 w 12192000"/>
              <a:gd name="connsiteY232" fmla="*/ 4991236 h 6858000"/>
              <a:gd name="connsiteX233" fmla="*/ 11226820 w 12192000"/>
              <a:gd name="connsiteY233" fmla="*/ 4968998 h 6858000"/>
              <a:gd name="connsiteX234" fmla="*/ 11253741 w 12192000"/>
              <a:gd name="connsiteY234" fmla="*/ 4944418 h 6858000"/>
              <a:gd name="connsiteX235" fmla="*/ 11277150 w 12192000"/>
              <a:gd name="connsiteY235" fmla="*/ 4919838 h 6858000"/>
              <a:gd name="connsiteX236" fmla="*/ 11297048 w 12192000"/>
              <a:gd name="connsiteY236" fmla="*/ 4891747 h 6858000"/>
              <a:gd name="connsiteX237" fmla="*/ 11312264 w 12192000"/>
              <a:gd name="connsiteY237" fmla="*/ 4862486 h 6858000"/>
              <a:gd name="connsiteX238" fmla="*/ 11322798 w 12192000"/>
              <a:gd name="connsiteY238" fmla="*/ 4827372 h 6858000"/>
              <a:gd name="connsiteX239" fmla="*/ 11327480 w 12192000"/>
              <a:gd name="connsiteY239" fmla="*/ 4791088 h 6858000"/>
              <a:gd name="connsiteX240" fmla="*/ 11328650 w 12192000"/>
              <a:gd name="connsiteY240" fmla="*/ 4753633 h 6858000"/>
              <a:gd name="connsiteX241" fmla="*/ 11325139 w 12192000"/>
              <a:gd name="connsiteY241" fmla="*/ 4713838 h 6858000"/>
              <a:gd name="connsiteX242" fmla="*/ 11320457 w 12192000"/>
              <a:gd name="connsiteY242" fmla="*/ 4674042 h 6858000"/>
              <a:gd name="connsiteX243" fmla="*/ 11314605 w 12192000"/>
              <a:gd name="connsiteY243" fmla="*/ 4634247 h 6858000"/>
              <a:gd name="connsiteX244" fmla="*/ 11309923 w 12192000"/>
              <a:gd name="connsiteY244" fmla="*/ 4594451 h 6858000"/>
              <a:gd name="connsiteX245" fmla="*/ 11307582 w 12192000"/>
              <a:gd name="connsiteY245" fmla="*/ 4554655 h 6858000"/>
              <a:gd name="connsiteX246" fmla="*/ 11307582 w 12192000"/>
              <a:gd name="connsiteY246" fmla="*/ 4516030 h 6858000"/>
              <a:gd name="connsiteX247" fmla="*/ 11312264 w 12192000"/>
              <a:gd name="connsiteY247" fmla="*/ 4479746 h 6858000"/>
              <a:gd name="connsiteX248" fmla="*/ 11321628 w 12192000"/>
              <a:gd name="connsiteY248" fmla="*/ 4443462 h 6858000"/>
              <a:gd name="connsiteX249" fmla="*/ 11335673 w 12192000"/>
              <a:gd name="connsiteY249" fmla="*/ 4409519 h 6858000"/>
              <a:gd name="connsiteX250" fmla="*/ 11354400 w 12192000"/>
              <a:gd name="connsiteY250" fmla="*/ 4374405 h 6858000"/>
              <a:gd name="connsiteX251" fmla="*/ 11373128 w 12192000"/>
              <a:gd name="connsiteY251" fmla="*/ 4339291 h 6858000"/>
              <a:gd name="connsiteX252" fmla="*/ 11394196 w 12192000"/>
              <a:gd name="connsiteY252" fmla="*/ 4304177 h 6858000"/>
              <a:gd name="connsiteX253" fmla="*/ 11414094 w 12192000"/>
              <a:gd name="connsiteY253" fmla="*/ 4270234 h 6858000"/>
              <a:gd name="connsiteX254" fmla="*/ 11431650 w 12192000"/>
              <a:gd name="connsiteY254" fmla="*/ 4233950 h 6858000"/>
              <a:gd name="connsiteX255" fmla="*/ 11445696 w 12192000"/>
              <a:gd name="connsiteY255" fmla="*/ 4198836 h 6858000"/>
              <a:gd name="connsiteX256" fmla="*/ 11455060 w 12192000"/>
              <a:gd name="connsiteY256" fmla="*/ 4162552 h 6858000"/>
              <a:gd name="connsiteX257" fmla="*/ 11458571 w 12192000"/>
              <a:gd name="connsiteY257" fmla="*/ 4125097 h 6858000"/>
              <a:gd name="connsiteX258" fmla="*/ 11455060 w 12192000"/>
              <a:gd name="connsiteY258" fmla="*/ 4087643 h 6858000"/>
              <a:gd name="connsiteX259" fmla="*/ 11445696 w 12192000"/>
              <a:gd name="connsiteY259" fmla="*/ 4051358 h 6858000"/>
              <a:gd name="connsiteX260" fmla="*/ 11431650 w 12192000"/>
              <a:gd name="connsiteY260" fmla="*/ 4016245 h 6858000"/>
              <a:gd name="connsiteX261" fmla="*/ 11414094 w 12192000"/>
              <a:gd name="connsiteY261" fmla="*/ 3979961 h 6858000"/>
              <a:gd name="connsiteX262" fmla="*/ 11394196 w 12192000"/>
              <a:gd name="connsiteY262" fmla="*/ 3946017 h 6858000"/>
              <a:gd name="connsiteX263" fmla="*/ 11373128 w 12192000"/>
              <a:gd name="connsiteY263" fmla="*/ 3910903 h 6858000"/>
              <a:gd name="connsiteX264" fmla="*/ 11354400 w 12192000"/>
              <a:gd name="connsiteY264" fmla="*/ 3875790 h 6858000"/>
              <a:gd name="connsiteX265" fmla="*/ 11335673 w 12192000"/>
              <a:gd name="connsiteY265" fmla="*/ 3840676 h 6858000"/>
              <a:gd name="connsiteX266" fmla="*/ 11321628 w 12192000"/>
              <a:gd name="connsiteY266" fmla="*/ 3806733 h 6858000"/>
              <a:gd name="connsiteX267" fmla="*/ 11312264 w 12192000"/>
              <a:gd name="connsiteY267" fmla="*/ 3770449 h 6858000"/>
              <a:gd name="connsiteX268" fmla="*/ 11307582 w 12192000"/>
              <a:gd name="connsiteY268" fmla="*/ 3734164 h 6858000"/>
              <a:gd name="connsiteX269" fmla="*/ 11307582 w 12192000"/>
              <a:gd name="connsiteY269" fmla="*/ 3695539 h 6858000"/>
              <a:gd name="connsiteX270" fmla="*/ 11309923 w 12192000"/>
              <a:gd name="connsiteY270" fmla="*/ 3655744 h 6858000"/>
              <a:gd name="connsiteX271" fmla="*/ 11314605 w 12192000"/>
              <a:gd name="connsiteY271" fmla="*/ 3615948 h 6858000"/>
              <a:gd name="connsiteX272" fmla="*/ 11320457 w 12192000"/>
              <a:gd name="connsiteY272" fmla="*/ 3576152 h 6858000"/>
              <a:gd name="connsiteX273" fmla="*/ 11325139 w 12192000"/>
              <a:gd name="connsiteY273" fmla="*/ 3536357 h 6858000"/>
              <a:gd name="connsiteX274" fmla="*/ 11328650 w 12192000"/>
              <a:gd name="connsiteY274" fmla="*/ 3496561 h 6858000"/>
              <a:gd name="connsiteX275" fmla="*/ 11327480 w 12192000"/>
              <a:gd name="connsiteY275" fmla="*/ 3459107 h 6858000"/>
              <a:gd name="connsiteX276" fmla="*/ 11322798 w 12192000"/>
              <a:gd name="connsiteY276" fmla="*/ 3422822 h 6858000"/>
              <a:gd name="connsiteX277" fmla="*/ 11312264 w 12192000"/>
              <a:gd name="connsiteY277" fmla="*/ 3387709 h 6858000"/>
              <a:gd name="connsiteX278" fmla="*/ 11297048 w 12192000"/>
              <a:gd name="connsiteY278" fmla="*/ 3358447 h 6858000"/>
              <a:gd name="connsiteX279" fmla="*/ 11277150 w 12192000"/>
              <a:gd name="connsiteY279" fmla="*/ 3330356 h 6858000"/>
              <a:gd name="connsiteX280" fmla="*/ 11253741 w 12192000"/>
              <a:gd name="connsiteY280" fmla="*/ 3305777 h 6858000"/>
              <a:gd name="connsiteX281" fmla="*/ 11226820 w 12192000"/>
              <a:gd name="connsiteY281" fmla="*/ 3281197 h 6858000"/>
              <a:gd name="connsiteX282" fmla="*/ 11198729 w 12192000"/>
              <a:gd name="connsiteY282" fmla="*/ 3258958 h 6858000"/>
              <a:gd name="connsiteX283" fmla="*/ 11169468 w 12192000"/>
              <a:gd name="connsiteY283" fmla="*/ 3236720 h 6858000"/>
              <a:gd name="connsiteX284" fmla="*/ 11139036 w 12192000"/>
              <a:gd name="connsiteY284" fmla="*/ 3214481 h 6858000"/>
              <a:gd name="connsiteX285" fmla="*/ 11110945 w 12192000"/>
              <a:gd name="connsiteY285" fmla="*/ 3192242 h 6858000"/>
              <a:gd name="connsiteX286" fmla="*/ 11084024 w 12192000"/>
              <a:gd name="connsiteY286" fmla="*/ 3168833 h 6858000"/>
              <a:gd name="connsiteX287" fmla="*/ 11060615 w 12192000"/>
              <a:gd name="connsiteY287" fmla="*/ 3141913 h 6858000"/>
              <a:gd name="connsiteX288" fmla="*/ 11039547 w 12192000"/>
              <a:gd name="connsiteY288" fmla="*/ 3116162 h 6858000"/>
              <a:gd name="connsiteX289" fmla="*/ 11023160 w 12192000"/>
              <a:gd name="connsiteY289" fmla="*/ 3086901 h 6858000"/>
              <a:gd name="connsiteX290" fmla="*/ 11009115 w 12192000"/>
              <a:gd name="connsiteY290" fmla="*/ 3055299 h 6858000"/>
              <a:gd name="connsiteX291" fmla="*/ 10997410 w 12192000"/>
              <a:gd name="connsiteY291" fmla="*/ 3021355 h 6858000"/>
              <a:gd name="connsiteX292" fmla="*/ 10986876 w 12192000"/>
              <a:gd name="connsiteY292" fmla="*/ 2986242 h 6858000"/>
              <a:gd name="connsiteX293" fmla="*/ 10977513 w 12192000"/>
              <a:gd name="connsiteY293" fmla="*/ 2951128 h 6858000"/>
              <a:gd name="connsiteX294" fmla="*/ 10968149 w 12192000"/>
              <a:gd name="connsiteY294" fmla="*/ 2914844 h 6858000"/>
              <a:gd name="connsiteX295" fmla="*/ 10957615 w 12192000"/>
              <a:gd name="connsiteY295" fmla="*/ 2880900 h 6858000"/>
              <a:gd name="connsiteX296" fmla="*/ 10945910 w 12192000"/>
              <a:gd name="connsiteY296" fmla="*/ 2846957 h 6858000"/>
              <a:gd name="connsiteX297" fmla="*/ 10931865 w 12192000"/>
              <a:gd name="connsiteY297" fmla="*/ 2815355 h 6858000"/>
              <a:gd name="connsiteX298" fmla="*/ 10914308 w 12192000"/>
              <a:gd name="connsiteY298" fmla="*/ 2787264 h 6858000"/>
              <a:gd name="connsiteX299" fmla="*/ 10893240 w 12192000"/>
              <a:gd name="connsiteY299" fmla="*/ 2761514 h 6858000"/>
              <a:gd name="connsiteX300" fmla="*/ 10867490 w 12192000"/>
              <a:gd name="connsiteY300" fmla="*/ 2740445 h 6858000"/>
              <a:gd name="connsiteX301" fmla="*/ 10839399 w 12192000"/>
              <a:gd name="connsiteY301" fmla="*/ 2722888 h 6858000"/>
              <a:gd name="connsiteX302" fmla="*/ 10807796 w 12192000"/>
              <a:gd name="connsiteY302" fmla="*/ 2708843 h 6858000"/>
              <a:gd name="connsiteX303" fmla="*/ 10773853 w 12192000"/>
              <a:gd name="connsiteY303" fmla="*/ 2697138 h 6858000"/>
              <a:gd name="connsiteX304" fmla="*/ 10739910 w 12192000"/>
              <a:gd name="connsiteY304" fmla="*/ 2686604 h 6858000"/>
              <a:gd name="connsiteX305" fmla="*/ 10703626 w 12192000"/>
              <a:gd name="connsiteY305" fmla="*/ 2677241 h 6858000"/>
              <a:gd name="connsiteX306" fmla="*/ 10668512 w 12192000"/>
              <a:gd name="connsiteY306" fmla="*/ 2667877 h 6858000"/>
              <a:gd name="connsiteX307" fmla="*/ 10633398 w 12192000"/>
              <a:gd name="connsiteY307" fmla="*/ 2657343 h 6858000"/>
              <a:gd name="connsiteX308" fmla="*/ 10599455 w 12192000"/>
              <a:gd name="connsiteY308" fmla="*/ 2645638 h 6858000"/>
              <a:gd name="connsiteX309" fmla="*/ 10567852 w 12192000"/>
              <a:gd name="connsiteY309" fmla="*/ 2631593 h 6858000"/>
              <a:gd name="connsiteX310" fmla="*/ 10538591 w 12192000"/>
              <a:gd name="connsiteY310" fmla="*/ 2615206 h 6858000"/>
              <a:gd name="connsiteX311" fmla="*/ 10512841 w 12192000"/>
              <a:gd name="connsiteY311" fmla="*/ 2594138 h 6858000"/>
              <a:gd name="connsiteX312" fmla="*/ 10485920 w 12192000"/>
              <a:gd name="connsiteY312" fmla="*/ 2570729 h 6858000"/>
              <a:gd name="connsiteX313" fmla="*/ 10462511 w 12192000"/>
              <a:gd name="connsiteY313" fmla="*/ 2543808 h 6858000"/>
              <a:gd name="connsiteX314" fmla="*/ 10440272 w 12192000"/>
              <a:gd name="connsiteY314" fmla="*/ 2515717 h 6858000"/>
              <a:gd name="connsiteX315" fmla="*/ 10418034 w 12192000"/>
              <a:gd name="connsiteY315" fmla="*/ 2486456 h 6858000"/>
              <a:gd name="connsiteX316" fmla="*/ 10395795 w 12192000"/>
              <a:gd name="connsiteY316" fmla="*/ 2457194 h 6858000"/>
              <a:gd name="connsiteX317" fmla="*/ 10373556 w 12192000"/>
              <a:gd name="connsiteY317" fmla="*/ 2429103 h 6858000"/>
              <a:gd name="connsiteX318" fmla="*/ 10348977 w 12192000"/>
              <a:gd name="connsiteY318" fmla="*/ 2402183 h 6858000"/>
              <a:gd name="connsiteX319" fmla="*/ 10324397 w 12192000"/>
              <a:gd name="connsiteY319" fmla="*/ 2378774 h 6858000"/>
              <a:gd name="connsiteX320" fmla="*/ 10296306 w 12192000"/>
              <a:gd name="connsiteY320" fmla="*/ 2358876 h 6858000"/>
              <a:gd name="connsiteX321" fmla="*/ 10267044 w 12192000"/>
              <a:gd name="connsiteY321" fmla="*/ 2343660 h 6858000"/>
              <a:gd name="connsiteX322" fmla="*/ 10231931 w 12192000"/>
              <a:gd name="connsiteY322" fmla="*/ 2333126 h 6858000"/>
              <a:gd name="connsiteX323" fmla="*/ 10195647 w 12192000"/>
              <a:gd name="connsiteY323" fmla="*/ 2328444 h 6858000"/>
              <a:gd name="connsiteX324" fmla="*/ 10158192 w 12192000"/>
              <a:gd name="connsiteY324" fmla="*/ 2327274 h 6858000"/>
              <a:gd name="connsiteX325" fmla="*/ 10118396 w 12192000"/>
              <a:gd name="connsiteY325" fmla="*/ 2330785 h 6858000"/>
              <a:gd name="connsiteX326" fmla="*/ 10078601 w 12192000"/>
              <a:gd name="connsiteY326" fmla="*/ 2335467 h 6858000"/>
              <a:gd name="connsiteX327" fmla="*/ 10038805 w 12192000"/>
              <a:gd name="connsiteY327" fmla="*/ 2341319 h 6858000"/>
              <a:gd name="connsiteX328" fmla="*/ 9999010 w 12192000"/>
              <a:gd name="connsiteY328" fmla="*/ 2346001 h 6858000"/>
              <a:gd name="connsiteX329" fmla="*/ 9959214 w 12192000"/>
              <a:gd name="connsiteY329" fmla="*/ 2348342 h 6858000"/>
              <a:gd name="connsiteX330" fmla="*/ 9920589 w 12192000"/>
              <a:gd name="connsiteY330" fmla="*/ 2348342 h 6858000"/>
              <a:gd name="connsiteX331" fmla="*/ 9884305 w 12192000"/>
              <a:gd name="connsiteY331" fmla="*/ 2343660 h 6858000"/>
              <a:gd name="connsiteX332" fmla="*/ 9846850 w 12192000"/>
              <a:gd name="connsiteY332" fmla="*/ 2334296 h 6858000"/>
              <a:gd name="connsiteX333" fmla="*/ 9812907 w 12192000"/>
              <a:gd name="connsiteY333" fmla="*/ 2320251 h 6858000"/>
              <a:gd name="connsiteX334" fmla="*/ 9777793 w 12192000"/>
              <a:gd name="connsiteY334" fmla="*/ 2301524 h 6858000"/>
              <a:gd name="connsiteX335" fmla="*/ 9742679 w 12192000"/>
              <a:gd name="connsiteY335" fmla="*/ 2282796 h 6858000"/>
              <a:gd name="connsiteX336" fmla="*/ 9707566 w 12192000"/>
              <a:gd name="connsiteY336" fmla="*/ 2261728 h 6858000"/>
              <a:gd name="connsiteX337" fmla="*/ 9673622 w 12192000"/>
              <a:gd name="connsiteY337" fmla="*/ 2241830 h 6858000"/>
              <a:gd name="connsiteX338" fmla="*/ 9637338 w 12192000"/>
              <a:gd name="connsiteY338" fmla="*/ 2224273 h 6858000"/>
              <a:gd name="connsiteX339" fmla="*/ 9602224 w 12192000"/>
              <a:gd name="connsiteY339" fmla="*/ 2210228 h 6858000"/>
              <a:gd name="connsiteX340" fmla="*/ 9565940 w 12192000"/>
              <a:gd name="connsiteY340" fmla="*/ 2200864 h 6858000"/>
              <a:gd name="connsiteX341" fmla="*/ 9528486 w 12192000"/>
              <a:gd name="connsiteY341" fmla="*/ 2197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9528486" y="2197353"/>
                </a:moveTo>
                <a:lnTo>
                  <a:pt x="9491031" y="2200864"/>
                </a:lnTo>
                <a:lnTo>
                  <a:pt x="9454747" y="2210228"/>
                </a:lnTo>
                <a:lnTo>
                  <a:pt x="9419633" y="2224273"/>
                </a:lnTo>
                <a:lnTo>
                  <a:pt x="9383349" y="2241830"/>
                </a:lnTo>
                <a:lnTo>
                  <a:pt x="9349405" y="2261728"/>
                </a:lnTo>
                <a:lnTo>
                  <a:pt x="9314292" y="2282796"/>
                </a:lnTo>
                <a:lnTo>
                  <a:pt x="9279178" y="2301524"/>
                </a:lnTo>
                <a:lnTo>
                  <a:pt x="9244064" y="2320251"/>
                </a:lnTo>
                <a:lnTo>
                  <a:pt x="9208950" y="2334296"/>
                </a:lnTo>
                <a:lnTo>
                  <a:pt x="9172666" y="2343660"/>
                </a:lnTo>
                <a:lnTo>
                  <a:pt x="9136382" y="2348342"/>
                </a:lnTo>
                <a:lnTo>
                  <a:pt x="9097757" y="2348342"/>
                </a:lnTo>
                <a:lnTo>
                  <a:pt x="9057961" y="2346001"/>
                </a:lnTo>
                <a:lnTo>
                  <a:pt x="9018166" y="2341319"/>
                </a:lnTo>
                <a:lnTo>
                  <a:pt x="8978370" y="2335467"/>
                </a:lnTo>
                <a:lnTo>
                  <a:pt x="8938575" y="2330785"/>
                </a:lnTo>
                <a:lnTo>
                  <a:pt x="8898779" y="2327274"/>
                </a:lnTo>
                <a:lnTo>
                  <a:pt x="8861324" y="2328444"/>
                </a:lnTo>
                <a:lnTo>
                  <a:pt x="8825040" y="2333126"/>
                </a:lnTo>
                <a:lnTo>
                  <a:pt x="8789926" y="2343660"/>
                </a:lnTo>
                <a:lnTo>
                  <a:pt x="8760665" y="2358876"/>
                </a:lnTo>
                <a:lnTo>
                  <a:pt x="8732574" y="2378774"/>
                </a:lnTo>
                <a:lnTo>
                  <a:pt x="8707994" y="2402183"/>
                </a:lnTo>
                <a:lnTo>
                  <a:pt x="8683415" y="2429103"/>
                </a:lnTo>
                <a:lnTo>
                  <a:pt x="8661176" y="2457194"/>
                </a:lnTo>
                <a:lnTo>
                  <a:pt x="8638937" y="2486456"/>
                </a:lnTo>
                <a:lnTo>
                  <a:pt x="8616699" y="2515717"/>
                </a:lnTo>
                <a:lnTo>
                  <a:pt x="8594460" y="2543808"/>
                </a:lnTo>
                <a:lnTo>
                  <a:pt x="8571051" y="2570729"/>
                </a:lnTo>
                <a:lnTo>
                  <a:pt x="8544130" y="2594138"/>
                </a:lnTo>
                <a:lnTo>
                  <a:pt x="8518380" y="2615206"/>
                </a:lnTo>
                <a:lnTo>
                  <a:pt x="8489119" y="2631593"/>
                </a:lnTo>
                <a:lnTo>
                  <a:pt x="8457516" y="2645638"/>
                </a:lnTo>
                <a:lnTo>
                  <a:pt x="8423573" y="2657343"/>
                </a:lnTo>
                <a:lnTo>
                  <a:pt x="8388459" y="2667877"/>
                </a:lnTo>
                <a:lnTo>
                  <a:pt x="8353346" y="2677241"/>
                </a:lnTo>
                <a:lnTo>
                  <a:pt x="8317062" y="2686604"/>
                </a:lnTo>
                <a:lnTo>
                  <a:pt x="8283118" y="2697138"/>
                </a:lnTo>
                <a:lnTo>
                  <a:pt x="8249175" y="2708843"/>
                </a:lnTo>
                <a:lnTo>
                  <a:pt x="8217573" y="2722888"/>
                </a:lnTo>
                <a:lnTo>
                  <a:pt x="8189482" y="2740445"/>
                </a:lnTo>
                <a:lnTo>
                  <a:pt x="8163732" y="2761514"/>
                </a:lnTo>
                <a:lnTo>
                  <a:pt x="8142663" y="2787264"/>
                </a:lnTo>
                <a:lnTo>
                  <a:pt x="8125106" y="2815355"/>
                </a:lnTo>
                <a:lnTo>
                  <a:pt x="8111061" y="2846957"/>
                </a:lnTo>
                <a:lnTo>
                  <a:pt x="8099356" y="2880900"/>
                </a:lnTo>
                <a:lnTo>
                  <a:pt x="8088822" y="2914844"/>
                </a:lnTo>
                <a:lnTo>
                  <a:pt x="8079459" y="2951128"/>
                </a:lnTo>
                <a:lnTo>
                  <a:pt x="8070095" y="2986242"/>
                </a:lnTo>
                <a:lnTo>
                  <a:pt x="8059561" y="3021355"/>
                </a:lnTo>
                <a:lnTo>
                  <a:pt x="8047856" y="3055299"/>
                </a:lnTo>
                <a:lnTo>
                  <a:pt x="8033811" y="3086901"/>
                </a:lnTo>
                <a:lnTo>
                  <a:pt x="8017424" y="3116162"/>
                </a:lnTo>
                <a:lnTo>
                  <a:pt x="7996356" y="3141913"/>
                </a:lnTo>
                <a:lnTo>
                  <a:pt x="7972947" y="3168833"/>
                </a:lnTo>
                <a:lnTo>
                  <a:pt x="7946026" y="3192242"/>
                </a:lnTo>
                <a:lnTo>
                  <a:pt x="7916765" y="3214481"/>
                </a:lnTo>
                <a:lnTo>
                  <a:pt x="7887503" y="3236720"/>
                </a:lnTo>
                <a:lnTo>
                  <a:pt x="7858242" y="3258958"/>
                </a:lnTo>
                <a:lnTo>
                  <a:pt x="7830151" y="3281197"/>
                </a:lnTo>
                <a:lnTo>
                  <a:pt x="7803230" y="3305777"/>
                </a:lnTo>
                <a:lnTo>
                  <a:pt x="7779821" y="3330356"/>
                </a:lnTo>
                <a:lnTo>
                  <a:pt x="7759923" y="3358447"/>
                </a:lnTo>
                <a:lnTo>
                  <a:pt x="7744708" y="3387709"/>
                </a:lnTo>
                <a:lnTo>
                  <a:pt x="7734173" y="3422822"/>
                </a:lnTo>
                <a:lnTo>
                  <a:pt x="7729492" y="3459107"/>
                </a:lnTo>
                <a:lnTo>
                  <a:pt x="7728321" y="3496561"/>
                </a:lnTo>
                <a:lnTo>
                  <a:pt x="7731832" y="3536357"/>
                </a:lnTo>
                <a:lnTo>
                  <a:pt x="7736514" y="3576152"/>
                </a:lnTo>
                <a:lnTo>
                  <a:pt x="7742367" y="3615948"/>
                </a:lnTo>
                <a:lnTo>
                  <a:pt x="7747048" y="3655744"/>
                </a:lnTo>
                <a:lnTo>
                  <a:pt x="7749389" y="3695539"/>
                </a:lnTo>
                <a:lnTo>
                  <a:pt x="7749389" y="3734164"/>
                </a:lnTo>
                <a:lnTo>
                  <a:pt x="7744708" y="3770449"/>
                </a:lnTo>
                <a:lnTo>
                  <a:pt x="7735344" y="3806733"/>
                </a:lnTo>
                <a:lnTo>
                  <a:pt x="7721298" y="3840676"/>
                </a:lnTo>
                <a:lnTo>
                  <a:pt x="7703741" y="3875790"/>
                </a:lnTo>
                <a:lnTo>
                  <a:pt x="7683844" y="3910903"/>
                </a:lnTo>
                <a:lnTo>
                  <a:pt x="7662775" y="3946017"/>
                </a:lnTo>
                <a:lnTo>
                  <a:pt x="7642878" y="3979961"/>
                </a:lnTo>
                <a:lnTo>
                  <a:pt x="7625321" y="4016245"/>
                </a:lnTo>
                <a:lnTo>
                  <a:pt x="7611275" y="4051358"/>
                </a:lnTo>
                <a:lnTo>
                  <a:pt x="7601912" y="4087643"/>
                </a:lnTo>
                <a:lnTo>
                  <a:pt x="7598400" y="4125097"/>
                </a:lnTo>
                <a:lnTo>
                  <a:pt x="7601912" y="4162552"/>
                </a:lnTo>
                <a:lnTo>
                  <a:pt x="7611275" y="4198836"/>
                </a:lnTo>
                <a:lnTo>
                  <a:pt x="7625321" y="4233950"/>
                </a:lnTo>
                <a:lnTo>
                  <a:pt x="7642878" y="4270234"/>
                </a:lnTo>
                <a:lnTo>
                  <a:pt x="7662775" y="4304177"/>
                </a:lnTo>
                <a:lnTo>
                  <a:pt x="7683844" y="4339291"/>
                </a:lnTo>
                <a:lnTo>
                  <a:pt x="7703741" y="4374405"/>
                </a:lnTo>
                <a:lnTo>
                  <a:pt x="7721298" y="4409519"/>
                </a:lnTo>
                <a:lnTo>
                  <a:pt x="7735344" y="4443462"/>
                </a:lnTo>
                <a:lnTo>
                  <a:pt x="7744708" y="4479746"/>
                </a:lnTo>
                <a:lnTo>
                  <a:pt x="7749389" y="4516030"/>
                </a:lnTo>
                <a:lnTo>
                  <a:pt x="7749389" y="4554655"/>
                </a:lnTo>
                <a:lnTo>
                  <a:pt x="7747048" y="4594451"/>
                </a:lnTo>
                <a:lnTo>
                  <a:pt x="7742367" y="4634247"/>
                </a:lnTo>
                <a:lnTo>
                  <a:pt x="7736514" y="4674042"/>
                </a:lnTo>
                <a:lnTo>
                  <a:pt x="7731832" y="4713838"/>
                </a:lnTo>
                <a:lnTo>
                  <a:pt x="7728321" y="4753633"/>
                </a:lnTo>
                <a:lnTo>
                  <a:pt x="7729492" y="4791088"/>
                </a:lnTo>
                <a:lnTo>
                  <a:pt x="7734173" y="4827372"/>
                </a:lnTo>
                <a:lnTo>
                  <a:pt x="7744708" y="4862486"/>
                </a:lnTo>
                <a:lnTo>
                  <a:pt x="7759923" y="4891747"/>
                </a:lnTo>
                <a:lnTo>
                  <a:pt x="7779821" y="4919838"/>
                </a:lnTo>
                <a:lnTo>
                  <a:pt x="7803230" y="4944418"/>
                </a:lnTo>
                <a:lnTo>
                  <a:pt x="7830151" y="4968998"/>
                </a:lnTo>
                <a:lnTo>
                  <a:pt x="7858242" y="4991236"/>
                </a:lnTo>
                <a:lnTo>
                  <a:pt x="7887503" y="5013475"/>
                </a:lnTo>
                <a:lnTo>
                  <a:pt x="7916765" y="5035714"/>
                </a:lnTo>
                <a:lnTo>
                  <a:pt x="7946026" y="5057952"/>
                </a:lnTo>
                <a:lnTo>
                  <a:pt x="7972947" y="5081362"/>
                </a:lnTo>
                <a:lnTo>
                  <a:pt x="7996356" y="5108282"/>
                </a:lnTo>
                <a:lnTo>
                  <a:pt x="8017424" y="5134032"/>
                </a:lnTo>
                <a:lnTo>
                  <a:pt x="8033811" y="5163294"/>
                </a:lnTo>
                <a:lnTo>
                  <a:pt x="8047856" y="5194896"/>
                </a:lnTo>
                <a:lnTo>
                  <a:pt x="8059561" y="5228839"/>
                </a:lnTo>
                <a:lnTo>
                  <a:pt x="8070095" y="5263953"/>
                </a:lnTo>
                <a:lnTo>
                  <a:pt x="8079459" y="5299067"/>
                </a:lnTo>
                <a:lnTo>
                  <a:pt x="8088822" y="5335351"/>
                </a:lnTo>
                <a:lnTo>
                  <a:pt x="8099356" y="5369294"/>
                </a:lnTo>
                <a:lnTo>
                  <a:pt x="8111061" y="5403238"/>
                </a:lnTo>
                <a:lnTo>
                  <a:pt x="8125106" y="5434840"/>
                </a:lnTo>
                <a:lnTo>
                  <a:pt x="8142663" y="5462931"/>
                </a:lnTo>
                <a:lnTo>
                  <a:pt x="8163732" y="5488681"/>
                </a:lnTo>
                <a:lnTo>
                  <a:pt x="8189482" y="5509749"/>
                </a:lnTo>
                <a:lnTo>
                  <a:pt x="8217573" y="5527306"/>
                </a:lnTo>
                <a:lnTo>
                  <a:pt x="8249175" y="5541352"/>
                </a:lnTo>
                <a:lnTo>
                  <a:pt x="8283118" y="5553056"/>
                </a:lnTo>
                <a:lnTo>
                  <a:pt x="8317062" y="5563590"/>
                </a:lnTo>
                <a:lnTo>
                  <a:pt x="8353346" y="5572954"/>
                </a:lnTo>
                <a:lnTo>
                  <a:pt x="8388459" y="5582318"/>
                </a:lnTo>
                <a:lnTo>
                  <a:pt x="8423573" y="5592852"/>
                </a:lnTo>
                <a:lnTo>
                  <a:pt x="8457516" y="5604556"/>
                </a:lnTo>
                <a:lnTo>
                  <a:pt x="8489119" y="5618602"/>
                </a:lnTo>
                <a:lnTo>
                  <a:pt x="8518380" y="5634988"/>
                </a:lnTo>
                <a:lnTo>
                  <a:pt x="8544130" y="5656057"/>
                </a:lnTo>
                <a:lnTo>
                  <a:pt x="8571051" y="5679466"/>
                </a:lnTo>
                <a:lnTo>
                  <a:pt x="8594460" y="5706386"/>
                </a:lnTo>
                <a:lnTo>
                  <a:pt x="8616699" y="5734477"/>
                </a:lnTo>
                <a:lnTo>
                  <a:pt x="8638937" y="5763739"/>
                </a:lnTo>
                <a:lnTo>
                  <a:pt x="8661176" y="5793000"/>
                </a:lnTo>
                <a:lnTo>
                  <a:pt x="8683415" y="5821091"/>
                </a:lnTo>
                <a:lnTo>
                  <a:pt x="8707994" y="5848012"/>
                </a:lnTo>
                <a:lnTo>
                  <a:pt x="8732574" y="5871421"/>
                </a:lnTo>
                <a:lnTo>
                  <a:pt x="8760665" y="5891319"/>
                </a:lnTo>
                <a:lnTo>
                  <a:pt x="8789926" y="5906535"/>
                </a:lnTo>
                <a:lnTo>
                  <a:pt x="8825040" y="5917069"/>
                </a:lnTo>
                <a:lnTo>
                  <a:pt x="8861324" y="5921751"/>
                </a:lnTo>
                <a:lnTo>
                  <a:pt x="8898779" y="5922921"/>
                </a:lnTo>
                <a:lnTo>
                  <a:pt x="8938575" y="5919410"/>
                </a:lnTo>
                <a:lnTo>
                  <a:pt x="8978370" y="5914728"/>
                </a:lnTo>
                <a:lnTo>
                  <a:pt x="9018166" y="5908876"/>
                </a:lnTo>
                <a:lnTo>
                  <a:pt x="9057961" y="5904194"/>
                </a:lnTo>
                <a:lnTo>
                  <a:pt x="9097757" y="5901853"/>
                </a:lnTo>
                <a:lnTo>
                  <a:pt x="9136382" y="5901853"/>
                </a:lnTo>
                <a:lnTo>
                  <a:pt x="9172666" y="5906535"/>
                </a:lnTo>
                <a:lnTo>
                  <a:pt x="9208950" y="5915898"/>
                </a:lnTo>
                <a:lnTo>
                  <a:pt x="9244064" y="5929944"/>
                </a:lnTo>
                <a:lnTo>
                  <a:pt x="9279178" y="5948671"/>
                </a:lnTo>
                <a:lnTo>
                  <a:pt x="9314292" y="5967398"/>
                </a:lnTo>
                <a:lnTo>
                  <a:pt x="9349405" y="5988467"/>
                </a:lnTo>
                <a:lnTo>
                  <a:pt x="9383349" y="6008364"/>
                </a:lnTo>
                <a:lnTo>
                  <a:pt x="9419633" y="6025921"/>
                </a:lnTo>
                <a:lnTo>
                  <a:pt x="9454747" y="6039967"/>
                </a:lnTo>
                <a:lnTo>
                  <a:pt x="9491031" y="6049331"/>
                </a:lnTo>
                <a:lnTo>
                  <a:pt x="9528486" y="6052842"/>
                </a:lnTo>
                <a:lnTo>
                  <a:pt x="9565940" y="6049331"/>
                </a:lnTo>
                <a:lnTo>
                  <a:pt x="9602224" y="6039967"/>
                </a:lnTo>
                <a:lnTo>
                  <a:pt x="9637338" y="6025921"/>
                </a:lnTo>
                <a:lnTo>
                  <a:pt x="9673622" y="6008364"/>
                </a:lnTo>
                <a:lnTo>
                  <a:pt x="9707566" y="5988467"/>
                </a:lnTo>
                <a:lnTo>
                  <a:pt x="9742679" y="5967398"/>
                </a:lnTo>
                <a:lnTo>
                  <a:pt x="9777793" y="5948671"/>
                </a:lnTo>
                <a:lnTo>
                  <a:pt x="9812907" y="5929944"/>
                </a:lnTo>
                <a:lnTo>
                  <a:pt x="9846850" y="5915898"/>
                </a:lnTo>
                <a:lnTo>
                  <a:pt x="9884305" y="5906535"/>
                </a:lnTo>
                <a:lnTo>
                  <a:pt x="9920589" y="5901853"/>
                </a:lnTo>
                <a:lnTo>
                  <a:pt x="9959214" y="5901853"/>
                </a:lnTo>
                <a:lnTo>
                  <a:pt x="9999010" y="5904194"/>
                </a:lnTo>
                <a:lnTo>
                  <a:pt x="10038805" y="5908876"/>
                </a:lnTo>
                <a:lnTo>
                  <a:pt x="10078601" y="5914728"/>
                </a:lnTo>
                <a:lnTo>
                  <a:pt x="10118396" y="5919410"/>
                </a:lnTo>
                <a:lnTo>
                  <a:pt x="10158192" y="5922921"/>
                </a:lnTo>
                <a:lnTo>
                  <a:pt x="10195647" y="5921751"/>
                </a:lnTo>
                <a:lnTo>
                  <a:pt x="10231931" y="5917069"/>
                </a:lnTo>
                <a:lnTo>
                  <a:pt x="10267044" y="5906535"/>
                </a:lnTo>
                <a:lnTo>
                  <a:pt x="10296306" y="5891319"/>
                </a:lnTo>
                <a:lnTo>
                  <a:pt x="10324397" y="5871421"/>
                </a:lnTo>
                <a:lnTo>
                  <a:pt x="10348977" y="5848012"/>
                </a:lnTo>
                <a:lnTo>
                  <a:pt x="10373556" y="5821091"/>
                </a:lnTo>
                <a:lnTo>
                  <a:pt x="10395795" y="5793000"/>
                </a:lnTo>
                <a:lnTo>
                  <a:pt x="10418034" y="5763739"/>
                </a:lnTo>
                <a:lnTo>
                  <a:pt x="10440272" y="5734477"/>
                </a:lnTo>
                <a:lnTo>
                  <a:pt x="10462511" y="5706386"/>
                </a:lnTo>
                <a:lnTo>
                  <a:pt x="10485920" y="5679466"/>
                </a:lnTo>
                <a:lnTo>
                  <a:pt x="10512841" y="5656057"/>
                </a:lnTo>
                <a:lnTo>
                  <a:pt x="10538591" y="5634988"/>
                </a:lnTo>
                <a:lnTo>
                  <a:pt x="10567852" y="5618602"/>
                </a:lnTo>
                <a:lnTo>
                  <a:pt x="10599455" y="5604556"/>
                </a:lnTo>
                <a:lnTo>
                  <a:pt x="10633398" y="5592852"/>
                </a:lnTo>
                <a:lnTo>
                  <a:pt x="10668512" y="5582318"/>
                </a:lnTo>
                <a:lnTo>
                  <a:pt x="10703626" y="5572954"/>
                </a:lnTo>
                <a:lnTo>
                  <a:pt x="10739910" y="5563590"/>
                </a:lnTo>
                <a:lnTo>
                  <a:pt x="10773853" y="5553056"/>
                </a:lnTo>
                <a:lnTo>
                  <a:pt x="10807796" y="5541352"/>
                </a:lnTo>
                <a:lnTo>
                  <a:pt x="10839399" y="5527306"/>
                </a:lnTo>
                <a:lnTo>
                  <a:pt x="10867490" y="5509749"/>
                </a:lnTo>
                <a:lnTo>
                  <a:pt x="10893240" y="5488681"/>
                </a:lnTo>
                <a:lnTo>
                  <a:pt x="10914308" y="5462931"/>
                </a:lnTo>
                <a:lnTo>
                  <a:pt x="10931865" y="5434840"/>
                </a:lnTo>
                <a:lnTo>
                  <a:pt x="10945910" y="5403238"/>
                </a:lnTo>
                <a:lnTo>
                  <a:pt x="10957615" y="5369294"/>
                </a:lnTo>
                <a:lnTo>
                  <a:pt x="10968149" y="5335351"/>
                </a:lnTo>
                <a:lnTo>
                  <a:pt x="10977513" y="5299067"/>
                </a:lnTo>
                <a:lnTo>
                  <a:pt x="10986876" y="5263953"/>
                </a:lnTo>
                <a:lnTo>
                  <a:pt x="10997410" y="5228839"/>
                </a:lnTo>
                <a:lnTo>
                  <a:pt x="11009115" y="5194896"/>
                </a:lnTo>
                <a:lnTo>
                  <a:pt x="11023160" y="5163294"/>
                </a:lnTo>
                <a:lnTo>
                  <a:pt x="11039547" y="5134032"/>
                </a:lnTo>
                <a:lnTo>
                  <a:pt x="11060615" y="5108282"/>
                </a:lnTo>
                <a:lnTo>
                  <a:pt x="11084024" y="5081362"/>
                </a:lnTo>
                <a:lnTo>
                  <a:pt x="11110945" y="5057952"/>
                </a:lnTo>
                <a:lnTo>
                  <a:pt x="11139036" y="5035714"/>
                </a:lnTo>
                <a:lnTo>
                  <a:pt x="11169468" y="5013475"/>
                </a:lnTo>
                <a:lnTo>
                  <a:pt x="11198729" y="4991236"/>
                </a:lnTo>
                <a:lnTo>
                  <a:pt x="11226820" y="4968998"/>
                </a:lnTo>
                <a:lnTo>
                  <a:pt x="11253741" y="4944418"/>
                </a:lnTo>
                <a:lnTo>
                  <a:pt x="11277150" y="4919838"/>
                </a:lnTo>
                <a:lnTo>
                  <a:pt x="11297048" y="4891747"/>
                </a:lnTo>
                <a:lnTo>
                  <a:pt x="11312264" y="4862486"/>
                </a:lnTo>
                <a:lnTo>
                  <a:pt x="11322798" y="4827372"/>
                </a:lnTo>
                <a:lnTo>
                  <a:pt x="11327480" y="4791088"/>
                </a:lnTo>
                <a:lnTo>
                  <a:pt x="11328650" y="4753633"/>
                </a:lnTo>
                <a:lnTo>
                  <a:pt x="11325139" y="4713838"/>
                </a:lnTo>
                <a:lnTo>
                  <a:pt x="11320457" y="4674042"/>
                </a:lnTo>
                <a:lnTo>
                  <a:pt x="11314605" y="4634247"/>
                </a:lnTo>
                <a:lnTo>
                  <a:pt x="11309923" y="4594451"/>
                </a:lnTo>
                <a:lnTo>
                  <a:pt x="11307582" y="4554655"/>
                </a:lnTo>
                <a:lnTo>
                  <a:pt x="11307582" y="4516030"/>
                </a:lnTo>
                <a:lnTo>
                  <a:pt x="11312264" y="4479746"/>
                </a:lnTo>
                <a:lnTo>
                  <a:pt x="11321628" y="4443462"/>
                </a:lnTo>
                <a:lnTo>
                  <a:pt x="11335673" y="4409519"/>
                </a:lnTo>
                <a:lnTo>
                  <a:pt x="11354400" y="4374405"/>
                </a:lnTo>
                <a:lnTo>
                  <a:pt x="11373128" y="4339291"/>
                </a:lnTo>
                <a:lnTo>
                  <a:pt x="11394196" y="4304177"/>
                </a:lnTo>
                <a:lnTo>
                  <a:pt x="11414094" y="4270234"/>
                </a:lnTo>
                <a:lnTo>
                  <a:pt x="11431650" y="4233950"/>
                </a:lnTo>
                <a:lnTo>
                  <a:pt x="11445696" y="4198836"/>
                </a:lnTo>
                <a:lnTo>
                  <a:pt x="11455060" y="4162552"/>
                </a:lnTo>
                <a:lnTo>
                  <a:pt x="11458571" y="4125097"/>
                </a:lnTo>
                <a:lnTo>
                  <a:pt x="11455060" y="4087643"/>
                </a:lnTo>
                <a:lnTo>
                  <a:pt x="11445696" y="4051358"/>
                </a:lnTo>
                <a:lnTo>
                  <a:pt x="11431650" y="4016245"/>
                </a:lnTo>
                <a:lnTo>
                  <a:pt x="11414094" y="3979961"/>
                </a:lnTo>
                <a:lnTo>
                  <a:pt x="11394196" y="3946017"/>
                </a:lnTo>
                <a:lnTo>
                  <a:pt x="11373128" y="3910903"/>
                </a:lnTo>
                <a:lnTo>
                  <a:pt x="11354400" y="3875790"/>
                </a:lnTo>
                <a:lnTo>
                  <a:pt x="11335673" y="3840676"/>
                </a:lnTo>
                <a:lnTo>
                  <a:pt x="11321628" y="3806733"/>
                </a:lnTo>
                <a:lnTo>
                  <a:pt x="11312264" y="3770449"/>
                </a:lnTo>
                <a:lnTo>
                  <a:pt x="11307582" y="3734164"/>
                </a:lnTo>
                <a:lnTo>
                  <a:pt x="11307582" y="3695539"/>
                </a:lnTo>
                <a:lnTo>
                  <a:pt x="11309923" y="3655744"/>
                </a:lnTo>
                <a:lnTo>
                  <a:pt x="11314605" y="3615948"/>
                </a:lnTo>
                <a:lnTo>
                  <a:pt x="11320457" y="3576152"/>
                </a:lnTo>
                <a:lnTo>
                  <a:pt x="11325139" y="3536357"/>
                </a:lnTo>
                <a:lnTo>
                  <a:pt x="11328650" y="3496561"/>
                </a:lnTo>
                <a:lnTo>
                  <a:pt x="11327480" y="3459107"/>
                </a:lnTo>
                <a:lnTo>
                  <a:pt x="11322798" y="3422822"/>
                </a:lnTo>
                <a:lnTo>
                  <a:pt x="11312264" y="3387709"/>
                </a:lnTo>
                <a:lnTo>
                  <a:pt x="11297048" y="3358447"/>
                </a:lnTo>
                <a:lnTo>
                  <a:pt x="11277150" y="3330356"/>
                </a:lnTo>
                <a:lnTo>
                  <a:pt x="11253741" y="3305777"/>
                </a:lnTo>
                <a:lnTo>
                  <a:pt x="11226820" y="3281197"/>
                </a:lnTo>
                <a:lnTo>
                  <a:pt x="11198729" y="3258958"/>
                </a:lnTo>
                <a:lnTo>
                  <a:pt x="11169468" y="3236720"/>
                </a:lnTo>
                <a:lnTo>
                  <a:pt x="11139036" y="3214481"/>
                </a:lnTo>
                <a:lnTo>
                  <a:pt x="11110945" y="3192242"/>
                </a:lnTo>
                <a:lnTo>
                  <a:pt x="11084024" y="3168833"/>
                </a:lnTo>
                <a:lnTo>
                  <a:pt x="11060615" y="3141913"/>
                </a:lnTo>
                <a:lnTo>
                  <a:pt x="11039547" y="3116162"/>
                </a:lnTo>
                <a:lnTo>
                  <a:pt x="11023160" y="3086901"/>
                </a:lnTo>
                <a:lnTo>
                  <a:pt x="11009115" y="3055299"/>
                </a:lnTo>
                <a:lnTo>
                  <a:pt x="10997410" y="3021355"/>
                </a:lnTo>
                <a:lnTo>
                  <a:pt x="10986876" y="2986242"/>
                </a:lnTo>
                <a:lnTo>
                  <a:pt x="10977513" y="2951128"/>
                </a:lnTo>
                <a:lnTo>
                  <a:pt x="10968149" y="2914844"/>
                </a:lnTo>
                <a:lnTo>
                  <a:pt x="10957615" y="2880900"/>
                </a:lnTo>
                <a:lnTo>
                  <a:pt x="10945910" y="2846957"/>
                </a:lnTo>
                <a:lnTo>
                  <a:pt x="10931865" y="2815355"/>
                </a:lnTo>
                <a:lnTo>
                  <a:pt x="10914308" y="2787264"/>
                </a:lnTo>
                <a:lnTo>
                  <a:pt x="10893240" y="2761514"/>
                </a:lnTo>
                <a:lnTo>
                  <a:pt x="10867490" y="2740445"/>
                </a:lnTo>
                <a:lnTo>
                  <a:pt x="10839399" y="2722888"/>
                </a:lnTo>
                <a:lnTo>
                  <a:pt x="10807796" y="2708843"/>
                </a:lnTo>
                <a:lnTo>
                  <a:pt x="10773853" y="2697138"/>
                </a:lnTo>
                <a:lnTo>
                  <a:pt x="10739910" y="2686604"/>
                </a:lnTo>
                <a:lnTo>
                  <a:pt x="10703626" y="2677241"/>
                </a:lnTo>
                <a:lnTo>
                  <a:pt x="10668512" y="2667877"/>
                </a:lnTo>
                <a:lnTo>
                  <a:pt x="10633398" y="2657343"/>
                </a:lnTo>
                <a:lnTo>
                  <a:pt x="10599455" y="2645638"/>
                </a:lnTo>
                <a:lnTo>
                  <a:pt x="10567852" y="2631593"/>
                </a:lnTo>
                <a:lnTo>
                  <a:pt x="10538591" y="2615206"/>
                </a:lnTo>
                <a:lnTo>
                  <a:pt x="10512841" y="2594138"/>
                </a:lnTo>
                <a:lnTo>
                  <a:pt x="10485920" y="2570729"/>
                </a:lnTo>
                <a:lnTo>
                  <a:pt x="10462511" y="2543808"/>
                </a:lnTo>
                <a:lnTo>
                  <a:pt x="10440272" y="2515717"/>
                </a:lnTo>
                <a:lnTo>
                  <a:pt x="10418034" y="2486456"/>
                </a:lnTo>
                <a:lnTo>
                  <a:pt x="10395795" y="2457194"/>
                </a:lnTo>
                <a:lnTo>
                  <a:pt x="10373556" y="2429103"/>
                </a:lnTo>
                <a:lnTo>
                  <a:pt x="10348977" y="2402183"/>
                </a:lnTo>
                <a:lnTo>
                  <a:pt x="10324397" y="2378774"/>
                </a:lnTo>
                <a:lnTo>
                  <a:pt x="10296306" y="2358876"/>
                </a:lnTo>
                <a:lnTo>
                  <a:pt x="10267044" y="2343660"/>
                </a:lnTo>
                <a:lnTo>
                  <a:pt x="10231931" y="2333126"/>
                </a:lnTo>
                <a:lnTo>
                  <a:pt x="10195647" y="2328444"/>
                </a:lnTo>
                <a:lnTo>
                  <a:pt x="10158192" y="2327274"/>
                </a:lnTo>
                <a:lnTo>
                  <a:pt x="10118396" y="2330785"/>
                </a:lnTo>
                <a:lnTo>
                  <a:pt x="10078601" y="2335467"/>
                </a:lnTo>
                <a:lnTo>
                  <a:pt x="10038805" y="2341319"/>
                </a:lnTo>
                <a:lnTo>
                  <a:pt x="9999010" y="2346001"/>
                </a:lnTo>
                <a:lnTo>
                  <a:pt x="9959214" y="2348342"/>
                </a:lnTo>
                <a:lnTo>
                  <a:pt x="9920589" y="2348342"/>
                </a:lnTo>
                <a:lnTo>
                  <a:pt x="9884305" y="2343660"/>
                </a:lnTo>
                <a:lnTo>
                  <a:pt x="9846850" y="2334296"/>
                </a:lnTo>
                <a:lnTo>
                  <a:pt x="9812907" y="2320251"/>
                </a:lnTo>
                <a:lnTo>
                  <a:pt x="9777793" y="2301524"/>
                </a:lnTo>
                <a:lnTo>
                  <a:pt x="9742679" y="2282796"/>
                </a:lnTo>
                <a:lnTo>
                  <a:pt x="9707566" y="2261728"/>
                </a:lnTo>
                <a:lnTo>
                  <a:pt x="9673622" y="2241830"/>
                </a:lnTo>
                <a:lnTo>
                  <a:pt x="9637338" y="2224273"/>
                </a:lnTo>
                <a:lnTo>
                  <a:pt x="9602224" y="2210228"/>
                </a:lnTo>
                <a:lnTo>
                  <a:pt x="9565940" y="2200864"/>
                </a:lnTo>
                <a:lnTo>
                  <a:pt x="9528486" y="2197353"/>
                </a:lnTo>
                <a:close/>
              </a:path>
            </a:pathLst>
          </a:custGeom>
          <a:solidFill>
            <a:schemeClr val="bg2"/>
          </a:solidFill>
          <a:ln w="10160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Margaret Sanger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59146B5A-0BC2-431D-8B26-141ADDE36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51678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Most successful advocate for effective planning information.</a:t>
            </a:r>
          </a:p>
          <a:p>
            <a:r>
              <a:rPr lang="en-US"/>
              <a:t>Published a newsletter advocating birth control.</a:t>
            </a:r>
          </a:p>
          <a:p>
            <a:r>
              <a:rPr lang="en-US"/>
              <a:t>Founded the first birth control clinic in the U.S. in Brooklyn, New York.</a:t>
            </a:r>
          </a:p>
          <a:p>
            <a:r>
              <a:rPr lang="en-US"/>
              <a:t>Found several organizations and committees which lobbied for legalization of birth control.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7DA0B-D1CC-428A-941E-C31E8E7BD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56996" y="638175"/>
            <a:ext cx="11035004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Modern Obstacles to Contraception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55576" y="1905000"/>
            <a:ext cx="10058400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Switching contraceptive methods: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Some methods may take time before efficacy begins.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Some formulations of oral contraceptives negatively affect breast milk production.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Religious teachings present a great obstacle to contraceptive access.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98AD482-27A4-454E-8A3A-84F73CBDA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2422E2-F15A-43AE-98F1-7210710B0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034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51677" y="1078378"/>
            <a:ext cx="2917551" cy="4701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Family Planning and Unintentional Pregnancy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DC8164B-5FC0-4CBD-B7AE-0CB8780FF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167062" y="1078378"/>
            <a:ext cx="6262938" cy="4701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Planned pregnancy is associated with better: </a:t>
            </a:r>
          </a:p>
          <a:p>
            <a:pPr lvl="1"/>
            <a:r>
              <a:rPr lang="en-US" sz="2000" dirty="0"/>
              <a:t>Maternal health. </a:t>
            </a:r>
          </a:p>
          <a:p>
            <a:pPr lvl="1"/>
            <a:r>
              <a:rPr lang="en-US" sz="2000" dirty="0"/>
              <a:t>Psychosocial adjustment for the entire family.</a:t>
            </a:r>
          </a:p>
          <a:p>
            <a:r>
              <a:rPr lang="en-US" sz="2400" dirty="0"/>
              <a:t>Cultural norms determine desirable family size.</a:t>
            </a:r>
          </a:p>
          <a:p>
            <a:r>
              <a:rPr lang="en-US" sz="2400" dirty="0"/>
              <a:t>Unintentional pregnancies are those that a woman does not want, or does not want at that time:</a:t>
            </a:r>
          </a:p>
          <a:p>
            <a:pPr lvl="1"/>
            <a:r>
              <a:rPr lang="en-US" sz="2000" dirty="0"/>
              <a:t>Result from lack of access to: </a:t>
            </a:r>
          </a:p>
          <a:p>
            <a:pPr lvl="2"/>
            <a:r>
              <a:rPr lang="en-US" sz="1800" dirty="0"/>
              <a:t>Contraception.</a:t>
            </a:r>
          </a:p>
          <a:p>
            <a:pPr lvl="2"/>
            <a:r>
              <a:rPr lang="en-US" sz="1800" dirty="0"/>
              <a:t>Information about contraception.</a:t>
            </a:r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DF61F47-37EC-408A-BDC8-E491FB5E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57995-9098-42A2-8E36-8BA9015D7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1996" y="382385"/>
            <a:ext cx="10668004" cy="1113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Forced Sterilizations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1996" y="1785257"/>
            <a:ext cx="10668004" cy="3440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Were carried out on people with developmental disabilities and cognitive impairments:</a:t>
            </a:r>
          </a:p>
          <a:p>
            <a:pPr lvl="1"/>
            <a:r>
              <a:rPr lang="en-US" sz="2200"/>
              <a:t>Considered unethical in modern times.</a:t>
            </a:r>
          </a:p>
          <a:p>
            <a:r>
              <a:rPr lang="en-US" sz="2200"/>
              <a:t>Are legally administered to individuals whose impairments would create difficulty with parenting.</a:t>
            </a:r>
          </a:p>
          <a:p>
            <a:r>
              <a:rPr lang="en-US" sz="2200"/>
              <a:t>Reproductive rights of those with severe cognitive impairment remain an ethical difficulty.</a:t>
            </a:r>
          </a:p>
          <a:p>
            <a:r>
              <a:rPr lang="en-US" sz="2200"/>
              <a:t>Administering contraceptives may be appropriate for individuals lacking  the capacity to make informed decisions about reproduction.</a:t>
            </a:r>
          </a:p>
          <a:p>
            <a:endParaRPr lang="en-US" sz="2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6423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61053" y="638175"/>
            <a:ext cx="11644604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Demographic Changes and the Environment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04865" y="1546128"/>
            <a:ext cx="10056813" cy="42211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Demographers estimate that eventually population growth will slow and indeed reverse.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Strong negative correlation between fertility and income levels and education:</a:t>
            </a:r>
          </a:p>
          <a:p>
            <a:pPr lvl="1"/>
            <a:r>
              <a:rPr lang="en-US" sz="20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Fertility rate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: average number of births per woman.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Fertility rates and population growth are influenced by: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Family planning policies.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Education and economic development.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Religious beliefs and practices.</a:t>
            </a: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25262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87624" y="638175"/>
            <a:ext cx="10904376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Demographic Changes and the Environment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75454" y="1415500"/>
            <a:ext cx="9666514" cy="42211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Large family sizes in developing countries are due to: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Limited education and limited access to contraception.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High rates of infant mortality.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Children as a source of labor and support.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According to environmental scientists, world population has reached unsustainable levels: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Current levels of energy and resource use will have potentially catastrophic impacts on the biosphere.</a:t>
            </a: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2526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Menstrual 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24419" y="1554162"/>
            <a:ext cx="7373922" cy="466566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26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Menstrual cycle</a:t>
            </a: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: a regular cycle involving hormones produced in the brain that affect the ovaries and hormones produced in the ovaries that affect the </a:t>
            </a:r>
            <a:r>
              <a:rPr lang="en-US" sz="2600" dirty="0" err="1">
                <a:latin typeface="Helvetica" charset="0"/>
                <a:ea typeface="Helvetica" charset="0"/>
                <a:cs typeface="Helvetica" charset="0"/>
              </a:rPr>
              <a:t>endometrium</a:t>
            </a: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Varies between 20 and 36 days.</a:t>
            </a:r>
          </a:p>
          <a:p>
            <a:r>
              <a:rPr lang="en-US" sz="26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Menstrual phase </a:t>
            </a: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(day 0-5): blood and tissue flow as the </a:t>
            </a:r>
            <a:r>
              <a:rPr lang="en-US" sz="2600" dirty="0" err="1">
                <a:latin typeface="Helvetica" charset="0"/>
                <a:ea typeface="Helvetica" charset="0"/>
                <a:cs typeface="Helvetica" charset="0"/>
              </a:rPr>
              <a:t>endometrium</a:t>
            </a: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 lining falls, called menstruation.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Follicular / proliferative phase (day 6-14):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Ovarian follicles develop.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Pre-</a:t>
            </a:r>
            <a:r>
              <a:rPr lang="en-US" sz="2200" dirty="0" err="1">
                <a:latin typeface="Helvetica" charset="0"/>
                <a:ea typeface="Helvetica" charset="0"/>
                <a:cs typeface="Helvetica" charset="0"/>
              </a:rPr>
              <a:t>ovulatory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 phase: endometrial lining thickens.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Ovulation occurs and typically one ovum is released.</a:t>
            </a:r>
          </a:p>
          <a:p>
            <a:r>
              <a:rPr lang="en-US" sz="2400" b="1" dirty="0" err="1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Lu</a:t>
            </a:r>
            <a:r>
              <a:rPr lang="en-US" sz="2600" b="1" dirty="0" err="1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teal</a:t>
            </a:r>
            <a:r>
              <a:rPr lang="en-US" sz="26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 / </a:t>
            </a:r>
            <a:r>
              <a:rPr lang="en-US" sz="2600" b="1" dirty="0" err="1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secretory</a:t>
            </a:r>
            <a:r>
              <a:rPr lang="en-US" sz="26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 phase </a:t>
            </a:r>
            <a:r>
              <a:rPr lang="en-US" sz="2600" dirty="0">
                <a:latin typeface="Helvetica" charset="0"/>
                <a:ea typeface="Helvetica" charset="0"/>
                <a:cs typeface="Helvetica" charset="0"/>
              </a:rPr>
              <a:t>(day 14-28):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Time after ovulation until menstruation begins.</a:t>
            </a:r>
          </a:p>
          <a:p>
            <a:pPr lvl="1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Endometrial lining thickens as it prepares for potential implantation of a fertilized ovum.</a:t>
            </a: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6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None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875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32514" y="638175"/>
            <a:ext cx="11059486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 Hormones and the Menstrual 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95913" y="1566862"/>
            <a:ext cx="8808440" cy="4652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 sz="2400" b="1" dirty="0" err="1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Gonadotropins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signaling hormones secreted by the hypothalamus in the brain, affects the pituitary gland.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Follicle-stimulating hormone (FSH)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Stimulates the ovaries to produce estrogen and results in egg cells which mature inside sacs in the ovaries.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Causes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endometrium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lining in the uterus to thicken.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Luteinizing hormone (LH)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Causes the ovary to release a mature ovum.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Stimulates the development of the corpus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luteum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in the ovary producing progesterone.</a:t>
            </a:r>
          </a:p>
          <a:p>
            <a:r>
              <a:rPr lang="en-US" sz="2400" b="1" dirty="0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Corpus </a:t>
            </a:r>
            <a:r>
              <a:rPr lang="en-US" sz="2400" b="1" dirty="0" err="1">
                <a:solidFill>
                  <a:srgbClr val="006CA7"/>
                </a:solidFill>
                <a:latin typeface="Helvetica" charset="0"/>
                <a:ea typeface="Helvetica" charset="0"/>
                <a:cs typeface="Helvetica" charset="0"/>
              </a:rPr>
              <a:t>luteum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 portion of the follicle which is left after an ovum has been released: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Produces progesterone to signals the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endometrium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in the uterus to further thicken.</a:t>
            </a:r>
          </a:p>
          <a:p>
            <a:pPr lvl="1"/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345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Menstrual Cycle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273" y="1253995"/>
            <a:ext cx="5078832" cy="2485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BEE64F-9E0B-4920-873F-B1A7BFE8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0" y="3665019"/>
            <a:ext cx="6224805" cy="31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8695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Menstrual Cycle (continued)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116" y="1876926"/>
            <a:ext cx="7929180" cy="421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8695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2464</TotalTime>
  <Words>2761</Words>
  <Application>Microsoft Office PowerPoint</Application>
  <PresentationFormat>Widescreen</PresentationFormat>
  <Paragraphs>387</Paragraphs>
  <Slides>56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Gill Sans MT</vt:lpstr>
      <vt:lpstr>Helvetica</vt:lpstr>
      <vt:lpstr>Impact</vt:lpstr>
      <vt:lpstr>Badge</vt:lpstr>
      <vt:lpstr>PowerPoint Presentation</vt:lpstr>
      <vt:lpstr>Menstruation Across Cultures</vt:lpstr>
      <vt:lpstr>Menses</vt:lpstr>
      <vt:lpstr>Technologies Available for Menses</vt:lpstr>
      <vt:lpstr>Menses Around the World</vt:lpstr>
      <vt:lpstr>Menstrual Cycle</vt:lpstr>
      <vt:lpstr>Sex Hormones and the Menstrual Cycle</vt:lpstr>
      <vt:lpstr>Menstrual Cycle</vt:lpstr>
      <vt:lpstr>Menstrual Cycle (continued)</vt:lpstr>
      <vt:lpstr>Endometrium</vt:lpstr>
      <vt:lpstr>Menstruation Stoppage</vt:lpstr>
      <vt:lpstr>Types of Placenta and Uterus Connection</vt:lpstr>
      <vt:lpstr>Research Focus</vt:lpstr>
      <vt:lpstr>Mittelschmerz</vt:lpstr>
      <vt:lpstr>Premenstrual Syndrome (PMS)</vt:lpstr>
      <vt:lpstr>Premenstrual Dysphoric Disorder (PMDD)</vt:lpstr>
      <vt:lpstr>Dysmenorrhea</vt:lpstr>
      <vt:lpstr>Menstrual Cramping</vt:lpstr>
      <vt:lpstr>Climacteric</vt:lpstr>
      <vt:lpstr>Symptoms of Menopause</vt:lpstr>
      <vt:lpstr>Andropause</vt:lpstr>
      <vt:lpstr>Hormone Therapy</vt:lpstr>
      <vt:lpstr>Research Focus</vt:lpstr>
      <vt:lpstr>Human Gametes</vt:lpstr>
      <vt:lpstr>Human Gametes (continued)</vt:lpstr>
      <vt:lpstr>Human Gametes (continued)</vt:lpstr>
      <vt:lpstr>Conception: Fertilization and Implantation</vt:lpstr>
      <vt:lpstr>Estimates of Contraceptive Usage, Effectiveness, and Costs</vt:lpstr>
      <vt:lpstr>Estimates of Contraceptive Usage, Effectiveness, and Costs (continued)</vt:lpstr>
      <vt:lpstr>Estimates of Contraceptive Usage, Effectiveness, and Costs (continued)</vt:lpstr>
      <vt:lpstr>Estimates of Contraceptive Usage, Effectiveness, and Costs (continued)</vt:lpstr>
      <vt:lpstr>Behavioral Methods</vt:lpstr>
      <vt:lpstr>Fertility Awareness Methods</vt:lpstr>
      <vt:lpstr>Sex During Menstruation</vt:lpstr>
      <vt:lpstr>Contraception During Perimenopause and Menopause</vt:lpstr>
      <vt:lpstr>Contraceptives</vt:lpstr>
      <vt:lpstr>Contraception Methods</vt:lpstr>
      <vt:lpstr>Contraception Methods</vt:lpstr>
      <vt:lpstr>Contraception Methods</vt:lpstr>
      <vt:lpstr>Family Planning</vt:lpstr>
      <vt:lpstr>History of Abortion</vt:lpstr>
      <vt:lpstr>Objections to Abortion</vt:lpstr>
      <vt:lpstr>Legalization of Abortion</vt:lpstr>
      <vt:lpstr>Abortion Laws Worldwide</vt:lpstr>
      <vt:lpstr>Abortion Today</vt:lpstr>
      <vt:lpstr>Methods of Abortion</vt:lpstr>
      <vt:lpstr>Methods of Abortion</vt:lpstr>
      <vt:lpstr>PowerPoint Presentation</vt:lpstr>
      <vt:lpstr>Effects of Abortion</vt:lpstr>
      <vt:lpstr>Comstock Laws</vt:lpstr>
      <vt:lpstr>Margaret Sanger</vt:lpstr>
      <vt:lpstr>Modern Obstacles to Contraception</vt:lpstr>
      <vt:lpstr>Family Planning and Unintentional Pregnancy</vt:lpstr>
      <vt:lpstr>Forced Sterilizations</vt:lpstr>
      <vt:lpstr>Demographic Changes and the Environment</vt:lpstr>
      <vt:lpstr>Demographic Changes and the Environment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sexuality_and_our_diversity_2_0_ch10_powerpoint_lecture_notes-FW_BA.pptx</dc:title>
  <dc:creator>FlatWorld</dc:creator>
  <cp:keywords>fwbainc FlatWorld</cp:keywords>
  <dc:description>Created exclusively for Michael McGee &lt;mmcgee@bmcc.cuny.edu&gt;</dc:description>
  <cp:lastModifiedBy>Michael McGee</cp:lastModifiedBy>
  <cp:revision>157</cp:revision>
  <dcterms:created xsi:type="dcterms:W3CDTF">2017-05-19T13:43:17Z</dcterms:created>
  <dcterms:modified xsi:type="dcterms:W3CDTF">2020-06-22T03:21:37Z</dcterms:modified>
</cp:coreProperties>
</file>